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3333CC"/>
    <a:srgbClr val="1328F1"/>
    <a:srgbClr val="0B1BB5"/>
    <a:srgbClr val="00CC00"/>
    <a:srgbClr val="33CC33"/>
    <a:srgbClr val="008000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19" autoAdjust="0"/>
    <p:restoredTop sz="99471" autoAdjust="0"/>
  </p:normalViewPr>
  <p:slideViewPr>
    <p:cSldViewPr snapToGrid="0">
      <p:cViewPr>
        <p:scale>
          <a:sx n="46" d="100"/>
          <a:sy n="46" d="100"/>
        </p:scale>
        <p:origin x="2550" y="297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\Documents\20070825_GAGcultured_fina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n\Documents\20070825_GAGcultured_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269661068125947"/>
          <c:y val="0.11085214618065914"/>
          <c:w val="0.75444910376993768"/>
          <c:h val="0.67712842286275132"/>
        </c:manualLayout>
      </c:layout>
      <c:lineChart>
        <c:grouping val="standard"/>
        <c:ser>
          <c:idx val="1"/>
          <c:order val="1"/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3"/>
            <c:spPr>
              <a:ln w="34925">
                <a:solidFill>
                  <a:srgbClr val="FF0000"/>
                </a:solidFill>
              </a:ln>
            </c:spPr>
          </c:dPt>
          <c:errBars>
            <c:errDir val="y"/>
            <c:errBarType val="plus"/>
            <c:errValType val="cust"/>
            <c:plus>
              <c:numRef>
                <c:f>'2nd time (2)'!$R$43:$R$51</c:f>
                <c:numCache>
                  <c:formatCode>General</c:formatCode>
                  <c:ptCount val="9"/>
                  <c:pt idx="0">
                    <c:v>0.61766568917896891</c:v>
                  </c:pt>
                  <c:pt idx="1">
                    <c:v>0.57952041775170005</c:v>
                  </c:pt>
                  <c:pt idx="2">
                    <c:v>0.31177712142826752</c:v>
                  </c:pt>
                  <c:pt idx="3">
                    <c:v>1.2507456625871438</c:v>
                  </c:pt>
                  <c:pt idx="4">
                    <c:v>0.87795833274194834</c:v>
                  </c:pt>
                  <c:pt idx="5">
                    <c:v>0.59582174149567679</c:v>
                  </c:pt>
                  <c:pt idx="6">
                    <c:v>0.77444609494112548</c:v>
                  </c:pt>
                  <c:pt idx="7">
                    <c:v>0.63563986549453055</c:v>
                  </c:pt>
                  <c:pt idx="8">
                    <c:v>0.89307510369679644</c:v>
                  </c:pt>
                </c:numCache>
              </c:numRef>
            </c:plus>
            <c:spPr>
              <a:ln w="19050">
                <a:solidFill>
                  <a:srgbClr val="FF0000"/>
                </a:solidFill>
              </a:ln>
            </c:spPr>
          </c:errBars>
          <c:val>
            <c:numRef>
              <c:f>'2nd time (2)'!$Q$43:$Q$51</c:f>
              <c:numCache>
                <c:formatCode>0.00</c:formatCode>
                <c:ptCount val="9"/>
                <c:pt idx="0">
                  <c:v>6.6645264750363085</c:v>
                </c:pt>
                <c:pt idx="1">
                  <c:v>6.1984365181154706</c:v>
                </c:pt>
                <c:pt idx="2">
                  <c:v>6.6458793550235384</c:v>
                </c:pt>
                <c:pt idx="3">
                  <c:v>8.7357659148354454</c:v>
                </c:pt>
                <c:pt idx="4">
                  <c:v>6.9283369390493048</c:v>
                </c:pt>
                <c:pt idx="5">
                  <c:v>8.5345125994386972</c:v>
                </c:pt>
                <c:pt idx="6">
                  <c:v>7.8159628215944386</c:v>
                </c:pt>
                <c:pt idx="7">
                  <c:v>5.8852024461433174</c:v>
                </c:pt>
                <c:pt idx="8">
                  <c:v>4.8401345629572852</c:v>
                </c:pt>
              </c:numCache>
            </c:numRef>
          </c:val>
        </c:ser>
        <c:ser>
          <c:idx val="2"/>
          <c:order val="2"/>
          <c:spPr>
            <a:ln w="34925">
              <a:solidFill>
                <a:srgbClr val="003366"/>
              </a:solidFill>
            </a:ln>
          </c:spPr>
          <c:marker>
            <c:spPr>
              <a:solidFill>
                <a:srgbClr val="003366"/>
              </a:solidFill>
            </c:spPr>
          </c:marker>
          <c:errBars>
            <c:errDir val="y"/>
            <c:errBarType val="plus"/>
            <c:errValType val="cust"/>
            <c:plus>
              <c:numRef>
                <c:f>'2nd time (2)'!$S$2:$S$10</c:f>
                <c:numCache>
                  <c:formatCode>General</c:formatCode>
                  <c:ptCount val="9"/>
                  <c:pt idx="0">
                    <c:v>0.33811742164602482</c:v>
                  </c:pt>
                  <c:pt idx="1">
                    <c:v>0.39375438953244579</c:v>
                  </c:pt>
                  <c:pt idx="2">
                    <c:v>0.48353793415909507</c:v>
                  </c:pt>
                  <c:pt idx="3">
                    <c:v>0.40516566313124974</c:v>
                  </c:pt>
                  <c:pt idx="4">
                    <c:v>0.5429160010363564</c:v>
                  </c:pt>
                  <c:pt idx="5">
                    <c:v>0.59848893632378075</c:v>
                  </c:pt>
                  <c:pt idx="6">
                    <c:v>0.60436896581123956</c:v>
                  </c:pt>
                  <c:pt idx="7">
                    <c:v>0.46265678885864925</c:v>
                  </c:pt>
                  <c:pt idx="8">
                    <c:v>1.1124973546635293</c:v>
                  </c:pt>
                </c:numCache>
              </c:numRef>
            </c:plus>
            <c:spPr>
              <a:ln w="19050">
                <a:solidFill>
                  <a:srgbClr val="003366"/>
                </a:solidFill>
              </a:ln>
            </c:spPr>
          </c:errBars>
          <c:val>
            <c:numRef>
              <c:f>'2nd time (2)'!$R$2:$R$10</c:f>
              <c:numCache>
                <c:formatCode>0.00</c:formatCode>
                <c:ptCount val="9"/>
                <c:pt idx="0">
                  <c:v>4.8147339200465966</c:v>
                </c:pt>
                <c:pt idx="1">
                  <c:v>4.6153137730451945</c:v>
                </c:pt>
                <c:pt idx="2">
                  <c:v>4.7837304207217564</c:v>
                </c:pt>
                <c:pt idx="3">
                  <c:v>4.3600739165361526</c:v>
                </c:pt>
                <c:pt idx="4">
                  <c:v>4.6234278393537913</c:v>
                </c:pt>
                <c:pt idx="5">
                  <c:v>5.2905220594331563</c:v>
                </c:pt>
                <c:pt idx="6">
                  <c:v>4.7056833395826194</c:v>
                </c:pt>
                <c:pt idx="7">
                  <c:v>4.5752530170805281</c:v>
                </c:pt>
                <c:pt idx="8">
                  <c:v>5.2472165797591606</c:v>
                </c:pt>
              </c:numCache>
            </c:numRef>
          </c:val>
        </c:ser>
        <c:ser>
          <c:idx val="0"/>
          <c:order val="0"/>
          <c:spPr>
            <a:ln w="34925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</c:spPr>
          </c:marker>
          <c:errBars>
            <c:errDir val="y"/>
            <c:errBarType val="plus"/>
            <c:errValType val="cust"/>
            <c:plus>
              <c:numRef>
                <c:f>'Non Cultured'!$V$16:$V$23</c:f>
                <c:numCache>
                  <c:formatCode>General</c:formatCode>
                  <c:ptCount val="8"/>
                  <c:pt idx="0">
                    <c:v>0.18261427373244032</c:v>
                  </c:pt>
                  <c:pt idx="1">
                    <c:v>0.52677610777065653</c:v>
                  </c:pt>
                  <c:pt idx="2">
                    <c:v>0.27179437828397446</c:v>
                  </c:pt>
                  <c:pt idx="3">
                    <c:v>0.20842184956432863</c:v>
                  </c:pt>
                  <c:pt idx="4">
                    <c:v>0.13251620316757742</c:v>
                  </c:pt>
                  <c:pt idx="5">
                    <c:v>0.50888050506535998</c:v>
                  </c:pt>
                  <c:pt idx="6">
                    <c:v>0.37020871952599921</c:v>
                  </c:pt>
                  <c:pt idx="7">
                    <c:v>0.19459879896204832</c:v>
                  </c:pt>
                </c:numCache>
              </c:numRef>
            </c:plus>
            <c:spPr>
              <a:ln w="19050">
                <a:solidFill>
                  <a:srgbClr val="008000"/>
                </a:solidFill>
              </a:ln>
            </c:spPr>
          </c:errBars>
          <c:val>
            <c:numRef>
              <c:f>'Non Cultured'!$S$16:$S$23</c:f>
              <c:numCache>
                <c:formatCode>0.000</c:formatCode>
                <c:ptCount val="8"/>
                <c:pt idx="0">
                  <c:v>4.4582906276273784</c:v>
                </c:pt>
                <c:pt idx="1">
                  <c:v>4.8369366872689756</c:v>
                </c:pt>
                <c:pt idx="2">
                  <c:v>4.1670694447076784</c:v>
                </c:pt>
                <c:pt idx="3">
                  <c:v>3.9625585883980627</c:v>
                </c:pt>
                <c:pt idx="4">
                  <c:v>4.1967436065183588</c:v>
                </c:pt>
                <c:pt idx="5">
                  <c:v>4.4602910466849295</c:v>
                </c:pt>
                <c:pt idx="6">
                  <c:v>4.1655952581089775</c:v>
                </c:pt>
                <c:pt idx="7">
                  <c:v>4.5171225076568575</c:v>
                </c:pt>
              </c:numCache>
            </c:numRef>
          </c:val>
        </c:ser>
        <c:marker val="1"/>
        <c:axId val="40941440"/>
        <c:axId val="40951808"/>
      </c:lineChart>
      <c:catAx>
        <c:axId val="40941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Slices along depth</a:t>
                </a:r>
              </a:p>
            </c:rich>
          </c:tx>
          <c:layout>
            <c:manualLayout>
              <c:xMode val="edge"/>
              <c:yMode val="edge"/>
              <c:x val="0.43909188394252324"/>
              <c:y val="0.92671188691774953"/>
            </c:manualLayout>
          </c:layout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40951808"/>
        <c:crosses val="autoZero"/>
        <c:auto val="1"/>
        <c:lblAlgn val="ctr"/>
        <c:lblOffset val="100"/>
      </c:catAx>
      <c:valAx>
        <c:axId val="40951808"/>
        <c:scaling>
          <c:orientation val="minMax"/>
          <c:max val="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%GAG (%wet weight)</a:t>
                </a:r>
              </a:p>
            </c:rich>
          </c:tx>
          <c:layout/>
        </c:title>
        <c:numFmt formatCode="0" sourceLinked="0"/>
        <c:tickLblPos val="nextTo"/>
        <c:spPr>
          <a:noFill/>
          <a:ln w="19050">
            <a:solidFill>
              <a:srgbClr val="000000"/>
            </a:solidFill>
          </a:ln>
        </c:spPr>
        <c:crossAx val="40941440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3548564255452691"/>
          <c:y val="6.0659813356663754E-2"/>
          <c:w val="0.82872093859511531"/>
          <c:h val="0.85176209882658505"/>
        </c:manualLayout>
      </c:layout>
      <c:barChart>
        <c:barDir val="col"/>
        <c:grouping val="clustered"/>
        <c:ser>
          <c:idx val="0"/>
          <c:order val="0"/>
          <c:errBars>
            <c:errBarType val="minus"/>
            <c:errValType val="cust"/>
            <c:minus>
              <c:numRef>
                <c:f>'Opening Angles'!$E$16:$G$16</c:f>
                <c:numCache>
                  <c:formatCode>General</c:formatCode>
                  <c:ptCount val="3"/>
                  <c:pt idx="0">
                    <c:v>0.70180964497346265</c:v>
                  </c:pt>
                  <c:pt idx="1">
                    <c:v>0.42199999999999904</c:v>
                  </c:pt>
                  <c:pt idx="2">
                    <c:v>1.3387687876054883</c:v>
                  </c:pt>
                </c:numCache>
              </c:numRef>
            </c:minus>
            <c:spPr>
              <a:ln w="19050"/>
            </c:spPr>
          </c:errBars>
          <c:val>
            <c:numRef>
              <c:f>'Opening Angles'!$B$16:$D$16</c:f>
              <c:numCache>
                <c:formatCode>0.0</c:formatCode>
                <c:ptCount val="3"/>
                <c:pt idx="0">
                  <c:v>-3.0919999999999939</c:v>
                </c:pt>
                <c:pt idx="1">
                  <c:v>-4.8850000000000051</c:v>
                </c:pt>
                <c:pt idx="2">
                  <c:v>-3.8091999999999984</c:v>
                </c:pt>
              </c:numCache>
            </c:numRef>
          </c:val>
        </c:ser>
        <c:ser>
          <c:idx val="1"/>
          <c:order val="1"/>
          <c:errBars>
            <c:errBarType val="plus"/>
            <c:errValType val="cust"/>
            <c:plus>
              <c:numRef>
                <c:f>'Opening Angles'!$E$15:$G$15</c:f>
                <c:numCache>
                  <c:formatCode>General</c:formatCode>
                  <c:ptCount val="3"/>
                  <c:pt idx="0">
                    <c:v>3.5440037900935484</c:v>
                  </c:pt>
                  <c:pt idx="1">
                    <c:v>3.4791666666666488</c:v>
                  </c:pt>
                  <c:pt idx="2">
                    <c:v>17.770442616884889</c:v>
                  </c:pt>
                </c:numCache>
              </c:numRef>
            </c:plus>
            <c:spPr>
              <a:ln w="19050"/>
            </c:spPr>
          </c:errBars>
          <c:val>
            <c:numRef>
              <c:f>'Opening Angles'!$B$15:$D$15</c:f>
              <c:numCache>
                <c:formatCode>0.0</c:formatCode>
                <c:ptCount val="3"/>
                <c:pt idx="0">
                  <c:v>39.732444444444447</c:v>
                </c:pt>
                <c:pt idx="1">
                  <c:v>8.5931666666666704</c:v>
                </c:pt>
                <c:pt idx="2">
                  <c:v>27.276733333333233</c:v>
                </c:pt>
              </c:numCache>
            </c:numRef>
          </c:val>
        </c:ser>
        <c:axId val="48142592"/>
        <c:axId val="48148480"/>
      </c:barChart>
      <c:catAx>
        <c:axId val="48142592"/>
        <c:scaling>
          <c:orientation val="minMax"/>
        </c:scaling>
        <c:axPos val="b"/>
        <c:tickLblPos val="none"/>
        <c:spPr>
          <a:ln w="19050">
            <a:solidFill>
              <a:sysClr val="windowText" lastClr="000000"/>
            </a:solidFill>
          </a:ln>
        </c:spPr>
        <c:crossAx val="48148480"/>
        <c:crosses val="autoZero"/>
        <c:auto val="1"/>
        <c:lblAlgn val="ctr"/>
        <c:lblOffset val="100"/>
      </c:catAx>
      <c:valAx>
        <c:axId val="48148480"/>
        <c:scaling>
          <c:orientation val="minMax"/>
          <c:max val="45"/>
        </c:scaling>
        <c:axPos val="l"/>
        <c:numFmt formatCode="0" sourceLinked="0"/>
        <c:tickLblPos val="nextTo"/>
        <c:spPr>
          <a:ln w="19050">
            <a:solidFill>
              <a:sysClr val="windowText" lastClr="000000"/>
            </a:solidFill>
          </a:ln>
        </c:spPr>
        <c:crossAx val="4814259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0.1667</cdr:x>
      <cdr:y>0.805</cdr:y>
    </cdr:from>
    <cdr:to>
      <cdr:x>0.40293</cdr:x>
      <cdr:y>0.88052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19884" y="4480542"/>
          <a:ext cx="1445274" cy="42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Outer  Inner 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0.43813</cdr:x>
      <cdr:y>0.805</cdr:y>
    </cdr:from>
    <cdr:to>
      <cdr:x>0.67436</cdr:x>
      <cdr:y>0.88052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680484" y="4480542"/>
          <a:ext cx="1445335" cy="42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Outer  Inner 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0.72459</cdr:x>
      <cdr:y>0.805</cdr:y>
    </cdr:from>
    <cdr:to>
      <cdr:x>0.96082</cdr:x>
      <cdr:y>0.88052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433130" y="4480542"/>
          <a:ext cx="1445274" cy="42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 Outer  Inner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0.18205</cdr:x>
      <cdr:y>0.85213</cdr:y>
    </cdr:from>
    <cdr:to>
      <cdr:x>0.36412</cdr:x>
      <cdr:y>0.94472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13796" y="4742889"/>
          <a:ext cx="1113919" cy="515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Helvetica"/>
            </a:rPr>
            <a:t>Animal</a:t>
          </a:r>
          <a:r>
            <a:rPr lang="en-US" sz="2000" dirty="0" smtClean="0"/>
            <a:t> </a:t>
          </a:r>
          <a:r>
            <a:rPr lang="en-US" sz="2000" b="1" dirty="0" smtClean="0"/>
            <a:t>1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0.46021</cdr:x>
      <cdr:y>0.85213</cdr:y>
    </cdr:from>
    <cdr:to>
      <cdr:x>0.64228</cdr:x>
      <cdr:y>0.94473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815618" y="4742862"/>
          <a:ext cx="1113918" cy="51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800" b="1" dirty="0" smtClean="0">
              <a:latin typeface="Helvetica"/>
            </a:rPr>
            <a:t>Animal</a:t>
          </a:r>
          <a:r>
            <a:rPr lang="en-US" sz="2000" dirty="0" smtClean="0"/>
            <a:t> </a:t>
          </a:r>
          <a:r>
            <a:rPr lang="en-US" sz="2000" b="1" dirty="0" smtClean="0">
              <a:latin typeface="Helvetica"/>
            </a:rPr>
            <a:t>2</a:t>
          </a:r>
          <a:endParaRPr lang="en-US" sz="2000" b="1" dirty="0">
            <a:latin typeface="Helvetica"/>
          </a:endParaRPr>
        </a:p>
      </cdr:txBody>
    </cdr:sp>
  </cdr:relSizeAnchor>
  <cdr:relSizeAnchor xmlns:cdr="http://schemas.openxmlformats.org/drawingml/2006/chartDrawing">
    <cdr:from>
      <cdr:x>0.77088</cdr:x>
      <cdr:y>0.85843</cdr:y>
    </cdr:from>
    <cdr:to>
      <cdr:x>0.90402</cdr:x>
      <cdr:y>0.93843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16282" y="4777927"/>
          <a:ext cx="814561" cy="44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800" b="1" dirty="0" smtClean="0">
              <a:latin typeface="Helvetica"/>
            </a:rPr>
            <a:t>Pooled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9886C-A832-4F0B-820F-A4B0740246DC}" type="datetimeFigureOut">
              <a:rPr lang="en-US" smtClean="0"/>
              <a:pPr/>
              <a:t>9/12/2007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566DE-BACB-4BF0-B8A3-8F0FE3A07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3116"/>
          </a:xfrm>
          <a:prstGeom prst="rect">
            <a:avLst/>
          </a:prstGeom>
        </p:spPr>
        <p:txBody>
          <a:bodyPr vert="horz" lIns="40892" tIns="20446" rIns="40892" bIns="20446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115" y="0"/>
            <a:ext cx="4028440" cy="343116"/>
          </a:xfrm>
          <a:prstGeom prst="rect">
            <a:avLst/>
          </a:prstGeom>
        </p:spPr>
        <p:txBody>
          <a:bodyPr vert="horz" lIns="40892" tIns="20446" rIns="40892" bIns="20446" rtlCol="0"/>
          <a:lstStyle>
            <a:lvl1pPr algn="r">
              <a:defRPr sz="500"/>
            </a:lvl1pPr>
          </a:lstStyle>
          <a:p>
            <a:fld id="{DFDA00CC-8222-4825-B055-8C78A2AA70C6}" type="datetimeFigureOut">
              <a:rPr lang="en-US" smtClean="0"/>
              <a:pPr/>
              <a:t>9/12/2007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892" tIns="20446" rIns="40892" bIns="204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441"/>
            <a:ext cx="7437120" cy="3086425"/>
          </a:xfrm>
          <a:prstGeom prst="rect">
            <a:avLst/>
          </a:prstGeom>
        </p:spPr>
        <p:txBody>
          <a:bodyPr vert="horz" lIns="40892" tIns="20446" rIns="40892" bIns="204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802"/>
            <a:ext cx="4028440" cy="343116"/>
          </a:xfrm>
          <a:prstGeom prst="rect">
            <a:avLst/>
          </a:prstGeom>
        </p:spPr>
        <p:txBody>
          <a:bodyPr vert="horz" lIns="40892" tIns="20446" rIns="40892" bIns="20446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115" y="6513802"/>
            <a:ext cx="4028440" cy="343116"/>
          </a:xfrm>
          <a:prstGeom prst="rect">
            <a:avLst/>
          </a:prstGeom>
        </p:spPr>
        <p:txBody>
          <a:bodyPr vert="horz" lIns="40892" tIns="20446" rIns="40892" bIns="20446" rtlCol="0" anchor="b"/>
          <a:lstStyle>
            <a:lvl1pPr algn="r">
              <a:defRPr sz="500"/>
            </a:lvl1pPr>
          </a:lstStyle>
          <a:p>
            <a:fld id="{72B431BF-7423-4A1A-934C-51527BD9F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1BF-7423-4A1A-934C-51527BD9F8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D56B-7A59-4C7E-875B-F48E2EDCB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837BA-5461-4F22-A47E-BF67502E9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9213"/>
            <a:ext cx="9874250" cy="2808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3"/>
            <a:ext cx="29473525" cy="2808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4EEF-E317-46F6-80AA-4A5E957C0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5746F-D132-4D6F-84EB-FD26A0EE6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6810-70B2-4112-B1A8-C1E2B18FA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1913"/>
            <a:ext cx="19673887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1913"/>
            <a:ext cx="19673888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0871-E1E0-43FB-A14D-27CB1A6C5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11AB0-CD1C-4D53-AAFF-E1CFA6E8F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9192-FB62-4E77-B8F5-4225FB4BA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8BB6-F3EE-4654-9E7C-43CDE759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5307-6BFC-4AA7-8B6E-E3BA30BA5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2155-868D-4137-87A7-28B2CC72D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0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90" tIns="219445" rIns="438890" bIns="219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0175" cy="2172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90" tIns="219445" rIns="438890" bIns="219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6763"/>
            <a:ext cx="1023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90" tIns="219445" rIns="438890" bIns="219445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6763"/>
            <a:ext cx="13896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90" tIns="219445" rIns="438890" bIns="219445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6763"/>
            <a:ext cx="1023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90" tIns="219445" rIns="438890" bIns="219445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B9F18C4E-4502-4E60-ABEC-D8751BF61A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1" fontAlgn="base" hangingPunct="1">
        <a:spcBef>
          <a:spcPct val="20000"/>
        </a:spcBef>
        <a:spcAft>
          <a:spcPct val="0"/>
        </a:spcAft>
        <a:buChar char="•"/>
        <a:defRPr sz="153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9438" rtl="0" eaLnBrk="1" fontAlgn="base" hangingPunct="1">
        <a:spcBef>
          <a:spcPct val="20000"/>
        </a:spcBef>
        <a:spcAft>
          <a:spcPct val="0"/>
        </a:spcAft>
        <a:buChar char="–"/>
        <a:defRPr sz="13500">
          <a:solidFill>
            <a:schemeClr val="tx1"/>
          </a:solidFill>
          <a:latin typeface="+mn-lt"/>
        </a:defRPr>
      </a:lvl2pPr>
      <a:lvl3pPr marL="5486400" indent="-1096963" algn="l" defTabSz="4389438" rtl="0" eaLnBrk="1" fontAlgn="base" hangingPunct="1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1" fontAlgn="base" hangingPunct="1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855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855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855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855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8550" algn="l" defTabSz="4389438" rtl="0" eaLnBrk="1" fontAlgn="base" hangingPunct="1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10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56"/>
          <p:cNvGrpSpPr>
            <a:grpSpLocks/>
          </p:cNvGrpSpPr>
          <p:nvPr/>
        </p:nvGrpSpPr>
        <p:grpSpPr bwMode="auto">
          <a:xfrm>
            <a:off x="10230715" y="19029211"/>
            <a:ext cx="4093182" cy="3735234"/>
            <a:chOff x="4060" y="1632"/>
            <a:chExt cx="1498" cy="1367"/>
          </a:xfrm>
        </p:grpSpPr>
        <p:sp>
          <p:nvSpPr>
            <p:cNvPr id="394" name="Oval 49"/>
            <p:cNvSpPr>
              <a:spLocks noChangeAspect="1" noChangeArrowheads="1"/>
            </p:cNvSpPr>
            <p:nvPr/>
          </p:nvSpPr>
          <p:spPr bwMode="auto">
            <a:xfrm rot="10800000">
              <a:off x="4097" y="1632"/>
              <a:ext cx="1424" cy="1266"/>
            </a:xfrm>
            <a:prstGeom prst="ellipse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Oval 50"/>
            <p:cNvSpPr>
              <a:spLocks noChangeAspect="1" noChangeArrowheads="1"/>
            </p:cNvSpPr>
            <p:nvPr/>
          </p:nvSpPr>
          <p:spPr bwMode="auto">
            <a:xfrm rot="10800000">
              <a:off x="4426" y="2005"/>
              <a:ext cx="766" cy="63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AutoShape 51"/>
            <p:cNvSpPr>
              <a:spLocks noChangeAspect="1" noChangeArrowheads="1"/>
            </p:cNvSpPr>
            <p:nvPr/>
          </p:nvSpPr>
          <p:spPr bwMode="auto">
            <a:xfrm rot="10800000">
              <a:off x="4060" y="1643"/>
              <a:ext cx="1498" cy="1356"/>
            </a:xfrm>
            <a:custGeom>
              <a:avLst/>
              <a:gdLst>
                <a:gd name="G0" fmla="+- 3092 0 0"/>
                <a:gd name="G1" fmla="+- 21600 0 3092"/>
                <a:gd name="G2" fmla="+- 21600 0 30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2" y="10800"/>
                  </a:moveTo>
                  <a:cubicBezTo>
                    <a:pt x="3092" y="15057"/>
                    <a:pt x="6543" y="18508"/>
                    <a:pt x="10800" y="18508"/>
                  </a:cubicBezTo>
                  <a:cubicBezTo>
                    <a:pt x="15057" y="18508"/>
                    <a:pt x="18508" y="15057"/>
                    <a:pt x="18508" y="10800"/>
                  </a:cubicBezTo>
                  <a:cubicBezTo>
                    <a:pt x="18508" y="6543"/>
                    <a:pt x="15057" y="3092"/>
                    <a:pt x="10800" y="3092"/>
                  </a:cubicBezTo>
                  <a:cubicBezTo>
                    <a:pt x="6543" y="3092"/>
                    <a:pt x="3092" y="6543"/>
                    <a:pt x="3092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Rectangle 52"/>
            <p:cNvSpPr>
              <a:spLocks noChangeAspect="1" noChangeArrowheads="1"/>
            </p:cNvSpPr>
            <p:nvPr/>
          </p:nvSpPr>
          <p:spPr bwMode="auto">
            <a:xfrm rot="10800000">
              <a:off x="4242" y="1635"/>
              <a:ext cx="1170" cy="6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AutoShape 53"/>
            <p:cNvSpPr>
              <a:spLocks noChangeAspect="1" noChangeArrowheads="1"/>
            </p:cNvSpPr>
            <p:nvPr/>
          </p:nvSpPr>
          <p:spPr bwMode="auto">
            <a:xfrm rot="8807786">
              <a:off x="5113" y="2109"/>
              <a:ext cx="330" cy="317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AutoShape 54"/>
            <p:cNvSpPr>
              <a:spLocks noChangeAspect="1" noChangeArrowheads="1"/>
            </p:cNvSpPr>
            <p:nvPr/>
          </p:nvSpPr>
          <p:spPr bwMode="auto">
            <a:xfrm rot="12753814" flipH="1">
              <a:off x="4236" y="2067"/>
              <a:ext cx="329" cy="317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7" name="Group 35"/>
          <p:cNvGrpSpPr>
            <a:grpSpLocks/>
          </p:cNvGrpSpPr>
          <p:nvPr/>
        </p:nvGrpSpPr>
        <p:grpSpPr bwMode="auto">
          <a:xfrm rot="10800000">
            <a:off x="3428273" y="16311715"/>
            <a:ext cx="671777" cy="7462684"/>
            <a:chOff x="5040" y="7248"/>
            <a:chExt cx="192" cy="1968"/>
          </a:xfrm>
        </p:grpSpPr>
        <p:sp>
          <p:nvSpPr>
            <p:cNvPr id="388" name="Rectangle 36"/>
            <p:cNvSpPr>
              <a:spLocks noChangeArrowheads="1"/>
            </p:cNvSpPr>
            <p:nvPr/>
          </p:nvSpPr>
          <p:spPr bwMode="auto">
            <a:xfrm>
              <a:off x="5088" y="7296"/>
              <a:ext cx="96" cy="1872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Rectangle 37"/>
            <p:cNvSpPr>
              <a:spLocks noChangeArrowheads="1"/>
            </p:cNvSpPr>
            <p:nvPr/>
          </p:nvSpPr>
          <p:spPr bwMode="auto">
            <a:xfrm>
              <a:off x="5040" y="7248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Rectangle 38"/>
            <p:cNvSpPr>
              <a:spLocks noChangeArrowheads="1"/>
            </p:cNvSpPr>
            <p:nvPr/>
          </p:nvSpPr>
          <p:spPr bwMode="auto">
            <a:xfrm>
              <a:off x="5040" y="8304"/>
              <a:ext cx="192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23" name="Line 775"/>
          <p:cNvSpPr>
            <a:spLocks noChangeShapeType="1"/>
          </p:cNvSpPr>
          <p:nvPr/>
        </p:nvSpPr>
        <p:spPr bwMode="auto">
          <a:xfrm>
            <a:off x="24014598" y="17796782"/>
            <a:ext cx="6540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>
              <a:latin typeface="Helvetica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5400000">
            <a:off x="21424178" y="16325904"/>
            <a:ext cx="1195267" cy="1698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20916148" y="13408884"/>
            <a:ext cx="2126413" cy="1856755"/>
            <a:chOff x="20768312" y="7016135"/>
            <a:chExt cx="2126413" cy="1856755"/>
          </a:xfrm>
        </p:grpSpPr>
        <p:sp>
          <p:nvSpPr>
            <p:cNvPr id="43" name="Block Arc 42"/>
            <p:cNvSpPr/>
            <p:nvPr/>
          </p:nvSpPr>
          <p:spPr bwMode="auto">
            <a:xfrm rot="10800000">
              <a:off x="20938767" y="7016135"/>
              <a:ext cx="1867874" cy="1856755"/>
            </a:xfrm>
            <a:prstGeom prst="blockArc">
              <a:avLst>
                <a:gd name="adj1" fmla="val 10727866"/>
                <a:gd name="adj2" fmla="val 92883"/>
                <a:gd name="adj3" fmla="val 15732"/>
              </a:avLst>
            </a:prstGeom>
            <a:solidFill>
              <a:schemeClr val="bg1"/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>
                <a:rot lat="0" lon="0" rev="0"/>
              </a:lightRig>
            </a:scene3d>
            <a:sp3d extrusionH="762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21074205" y="7093628"/>
              <a:ext cx="1575227" cy="1638875"/>
            </a:xfrm>
            <a:prstGeom prst="arc">
              <a:avLst>
                <a:gd name="adj1" fmla="val 10931"/>
                <a:gd name="adj2" fmla="val 10761817"/>
              </a:avLst>
            </a:prstGeom>
            <a:noFill/>
            <a:ln w="19050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16200000" flipV="1">
              <a:off x="20907994" y="7746108"/>
              <a:ext cx="166598" cy="1569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V="1">
              <a:off x="22481941" y="7752511"/>
              <a:ext cx="166598" cy="1569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5" name="Group 264"/>
            <p:cNvGrpSpPr/>
            <p:nvPr/>
          </p:nvGrpSpPr>
          <p:grpSpPr>
            <a:xfrm>
              <a:off x="20768312" y="7604570"/>
              <a:ext cx="2126413" cy="1125679"/>
              <a:chOff x="20732149" y="7625234"/>
              <a:chExt cx="2126413" cy="1125679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 rot="16200000" flipH="1">
                <a:off x="20728894" y="7628489"/>
                <a:ext cx="1116086" cy="110957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21810250" y="7702602"/>
                <a:ext cx="1070667" cy="10259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Arc 54"/>
              <p:cNvSpPr/>
              <p:nvPr/>
            </p:nvSpPr>
            <p:spPr bwMode="auto">
              <a:xfrm>
                <a:off x="21697615" y="8472774"/>
                <a:ext cx="276225" cy="276225"/>
              </a:xfrm>
              <a:prstGeom prst="arc">
                <a:avLst>
                  <a:gd name="adj1" fmla="val 11437179"/>
                  <a:gd name="adj2" fmla="val 0"/>
                </a:avLst>
              </a:prstGeom>
              <a:noFill/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</p:grpSp>
      </p:grpSp>
      <p:cxnSp>
        <p:nvCxnSpPr>
          <p:cNvPr id="104" name="Straight Connector 103"/>
          <p:cNvCxnSpPr/>
          <p:nvPr/>
        </p:nvCxnSpPr>
        <p:spPr bwMode="auto">
          <a:xfrm rot="5400000">
            <a:off x="15072074" y="17956917"/>
            <a:ext cx="9630058" cy="29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19072234" y="18014771"/>
            <a:ext cx="9727532" cy="10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20328203" y="13042191"/>
            <a:ext cx="3225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Helvetica"/>
              </a:rPr>
              <a:t>2. Opening Angle 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Helvetica"/>
              </a:rPr>
              <a:t>	Analysis</a:t>
            </a:r>
            <a:endParaRPr lang="en-US" sz="2800" dirty="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520137" y="13063469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Helvetica"/>
              </a:rPr>
              <a:t>3. Histology</a:t>
            </a:r>
            <a:endParaRPr lang="en-US" sz="2800" dirty="0">
              <a:solidFill>
                <a:srgbClr val="00B050"/>
              </a:solidFill>
              <a:latin typeface="Helvetica"/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24672844" y="13373050"/>
            <a:ext cx="1867874" cy="1856755"/>
            <a:chOff x="24894377" y="7103878"/>
            <a:chExt cx="1867874" cy="1856755"/>
          </a:xfrm>
        </p:grpSpPr>
        <p:sp>
          <p:nvSpPr>
            <p:cNvPr id="181" name="Block Arc 180"/>
            <p:cNvSpPr/>
            <p:nvPr/>
          </p:nvSpPr>
          <p:spPr bwMode="auto">
            <a:xfrm rot="10800000">
              <a:off x="24894377" y="7103878"/>
              <a:ext cx="1867874" cy="1856755"/>
            </a:xfrm>
            <a:prstGeom prst="blockArc">
              <a:avLst>
                <a:gd name="adj1" fmla="val 10727866"/>
                <a:gd name="adj2" fmla="val 92883"/>
                <a:gd name="adj3" fmla="val 15732"/>
              </a:avLst>
            </a:prstGeom>
            <a:solidFill>
              <a:schemeClr val="bg1"/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/>
            </a:scene3d>
            <a:sp3d extrusionH="762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 bwMode="auto">
            <a:xfrm rot="16200000" flipH="1">
              <a:off x="25699520" y="8796870"/>
              <a:ext cx="288036" cy="914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16200000" flipH="1">
              <a:off x="25723904" y="8793822"/>
              <a:ext cx="288036" cy="914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5692662" y="8479116"/>
              <a:ext cx="173736" cy="169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25666754" y="8485212"/>
              <a:ext cx="173736" cy="169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5" name="Right Arrow 194"/>
          <p:cNvSpPr/>
          <p:nvPr/>
        </p:nvSpPr>
        <p:spPr bwMode="auto">
          <a:xfrm rot="5400000">
            <a:off x="24640733" y="16412461"/>
            <a:ext cx="1348268" cy="1770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4697392" y="21214364"/>
            <a:ext cx="1719072" cy="102412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threePt" dir="t"/>
          </a:scene3d>
          <a:sp3d extrusionH="190500">
            <a:extrusionClr>
              <a:srgbClr val="FF5050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4549338" y="22240035"/>
            <a:ext cx="239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Helvetica"/>
              </a:rPr>
              <a:t>Thickness: 5 µm</a:t>
            </a:r>
            <a:endParaRPr lang="en-US" sz="1800" b="1" dirty="0">
              <a:latin typeface="Helvetica"/>
            </a:endParaRPr>
          </a:p>
        </p:txBody>
      </p:sp>
      <p:sp>
        <p:nvSpPr>
          <p:cNvPr id="141" name="Text Box 15"/>
          <p:cNvSpPr txBox="1">
            <a:spLocks noChangeArrowheads="1"/>
          </p:cNvSpPr>
          <p:nvPr/>
        </p:nvSpPr>
        <p:spPr bwMode="auto">
          <a:xfrm>
            <a:off x="15538022" y="22919115"/>
            <a:ext cx="12795184" cy="34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just" defTabSz="4389438"/>
            <a:r>
              <a:rPr lang="en-US" sz="2700" b="1" i="1" dirty="0" smtClean="0">
                <a:solidFill>
                  <a:srgbClr val="00B0F0"/>
                </a:solidFill>
                <a:latin typeface="Helvetica"/>
              </a:rPr>
              <a:t>Statistics</a:t>
            </a:r>
          </a:p>
          <a:p>
            <a:pPr algn="just" defTabSz="4389438">
              <a:buFont typeface="Arial" pitchFamily="34" charset="0"/>
              <a:buChar char="•"/>
            </a:pPr>
            <a:r>
              <a:rPr lang="en-US" sz="2700" b="1" i="1" dirty="0" smtClean="0">
                <a:latin typeface="Helvetica"/>
              </a:rPr>
              <a:t>  </a:t>
            </a:r>
            <a:r>
              <a:rPr lang="en-US" sz="2700" b="1" dirty="0" smtClean="0">
                <a:latin typeface="Helvetica"/>
              </a:rPr>
              <a:t>Mean </a:t>
            </a:r>
            <a:r>
              <a:rPr lang="en-US" sz="2700" b="1" dirty="0" smtClean="0">
                <a:latin typeface="Helvetica"/>
                <a:cs typeface="Arial" charset="0"/>
              </a:rPr>
              <a:t>± SEM</a:t>
            </a:r>
          </a:p>
          <a:p>
            <a:pPr algn="just" defTabSz="4389438">
              <a:buFont typeface="Arial" pitchFamily="34" charset="0"/>
              <a:buChar char="•"/>
            </a:pPr>
            <a:r>
              <a:rPr lang="en-US" sz="2700" b="1" dirty="0" smtClean="0">
                <a:latin typeface="Helvetica"/>
                <a:cs typeface="Arial" charset="0"/>
              </a:rPr>
              <a:t> Opening Angle</a:t>
            </a:r>
          </a:p>
          <a:p>
            <a:pPr lvl="1" algn="just" defTabSz="4389438">
              <a:buFontTx/>
              <a:buChar char="–"/>
            </a:pPr>
            <a:r>
              <a:rPr lang="en-US" sz="2700" b="1" dirty="0" smtClean="0">
                <a:latin typeface="Helvetica"/>
                <a:cs typeface="Arial" charset="0"/>
              </a:rPr>
              <a:t> 2-way ANOVA for the effects of animal and position with repeated measures for inner and outer position.</a:t>
            </a:r>
          </a:p>
          <a:p>
            <a:pPr lvl="1" algn="just" defTabSz="4389438">
              <a:buFontTx/>
              <a:buChar char="–"/>
            </a:pPr>
            <a:r>
              <a:rPr lang="en-US" sz="2700" b="1" dirty="0" smtClean="0">
                <a:latin typeface="Helvetica"/>
                <a:cs typeface="Arial" charset="0"/>
              </a:rPr>
              <a:t> T-test : compare position between animals and within pooled data</a:t>
            </a:r>
          </a:p>
          <a:p>
            <a:pPr marL="0" lvl="1" algn="just" defTabSz="4389438">
              <a:buFont typeface="Arial" pitchFamily="34" charset="0"/>
              <a:buChar char="•"/>
            </a:pPr>
            <a:r>
              <a:rPr lang="en-US" sz="2700" b="1" dirty="0" smtClean="0">
                <a:latin typeface="Helvetica"/>
              </a:rPr>
              <a:t> GAG distribution</a:t>
            </a:r>
          </a:p>
          <a:p>
            <a:pPr marL="457200" lvl="2" algn="just" defTabSz="4389438">
              <a:buFontTx/>
              <a:buChar char="–"/>
            </a:pPr>
            <a:r>
              <a:rPr lang="en-US" sz="2700" b="1" dirty="0" smtClean="0">
                <a:latin typeface="Helvetica"/>
              </a:rPr>
              <a:t> 1-way ANOVA </a:t>
            </a:r>
            <a:endParaRPr lang="en-US" sz="2700" b="1" dirty="0">
              <a:latin typeface="Helvetica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893135" y="15341621"/>
            <a:ext cx="23392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7030A0"/>
                </a:solidFill>
                <a:latin typeface="Helvetica"/>
              </a:rPr>
              <a:t>Original Angle</a:t>
            </a:r>
            <a:endParaRPr lang="en-US" sz="2700" dirty="0">
              <a:solidFill>
                <a:srgbClr val="7030A0"/>
              </a:solidFill>
              <a:latin typeface="Helvetica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5400000">
            <a:off x="17361152" y="16955424"/>
            <a:ext cx="587619" cy="1331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5468796" y="21573039"/>
            <a:ext cx="446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/>
              </a:rPr>
              <a:t>GAG assay with DMMB </a:t>
            </a:r>
            <a:r>
              <a:rPr lang="en-US" sz="3200" b="1" dirty="0" smtClean="0">
                <a:solidFill>
                  <a:srgbClr val="FF0000"/>
                </a:solidFill>
                <a:latin typeface="Helvetica"/>
              </a:rPr>
              <a:t>[9]</a:t>
            </a:r>
            <a:endParaRPr lang="en-US" sz="32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63809" y="18581504"/>
            <a:ext cx="36279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i="1" dirty="0" smtClean="0">
                <a:solidFill>
                  <a:srgbClr val="0070C0"/>
                </a:solidFill>
                <a:latin typeface="Helvetica"/>
              </a:rPr>
              <a:t>GAG Swelling Stress</a:t>
            </a:r>
            <a:endParaRPr lang="en-US" sz="2700" dirty="0">
              <a:solidFill>
                <a:srgbClr val="0070C0"/>
              </a:solidFill>
              <a:latin typeface="Helvetica"/>
            </a:endParaRPr>
          </a:p>
        </p:txBody>
      </p:sp>
      <p:grpSp>
        <p:nvGrpSpPr>
          <p:cNvPr id="291" name="Group 290"/>
          <p:cNvGrpSpPr/>
          <p:nvPr/>
        </p:nvGrpSpPr>
        <p:grpSpPr>
          <a:xfrm>
            <a:off x="17214525" y="15846029"/>
            <a:ext cx="819487" cy="811648"/>
            <a:chOff x="17136137" y="9464855"/>
            <a:chExt cx="819487" cy="811648"/>
          </a:xfrm>
        </p:grpSpPr>
        <p:grpSp>
          <p:nvGrpSpPr>
            <p:cNvPr id="290" name="Group 289"/>
            <p:cNvGrpSpPr/>
            <p:nvPr/>
          </p:nvGrpSpPr>
          <p:grpSpPr>
            <a:xfrm>
              <a:off x="17298656" y="9553632"/>
              <a:ext cx="656968" cy="722871"/>
              <a:chOff x="17298656" y="9553632"/>
              <a:chExt cx="656968" cy="722871"/>
            </a:xfrm>
          </p:grpSpPr>
          <p:sp>
            <p:nvSpPr>
              <p:cNvPr id="149" name="Rectangle 148"/>
              <p:cNvSpPr/>
              <p:nvPr/>
            </p:nvSpPr>
            <p:spPr bwMode="auto">
              <a:xfrm>
                <a:off x="17313071" y="9553632"/>
                <a:ext cx="630196" cy="72287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sunrise" dir="t">
                  <a:rot lat="0" lon="0" rev="10800000"/>
                </a:lightRig>
              </a:scene3d>
              <a:sp3d extrusionH="762000" prstMaterial="dkEdge">
                <a:extrusionClr>
                  <a:schemeClr val="bg1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319251" y="9627773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17317191" y="9718389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17317191" y="9811065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17317192" y="9891384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17304835" y="9977881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17298656" y="10070557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17304835" y="10163232"/>
                <a:ext cx="636373" cy="16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17137344" y="9466697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rot="16200000" flipH="1">
              <a:off x="17138869" y="9555090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16200000" flipH="1">
              <a:off x="17138870" y="9651103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16200000" flipH="1">
              <a:off x="17138869" y="9728826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rot="16200000" flipH="1">
              <a:off x="17138868" y="9811122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16200000" flipH="1">
              <a:off x="17134295" y="9902562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16200000" flipH="1">
              <a:off x="17134295" y="9998574"/>
              <a:ext cx="166358" cy="1626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1" name="Group 230"/>
          <p:cNvGrpSpPr/>
          <p:nvPr/>
        </p:nvGrpSpPr>
        <p:grpSpPr>
          <a:xfrm>
            <a:off x="17487895" y="17418997"/>
            <a:ext cx="1051268" cy="2585323"/>
            <a:chOff x="21797788" y="11506200"/>
            <a:chExt cx="1051268" cy="2585323"/>
          </a:xfrm>
        </p:grpSpPr>
        <p:grpSp>
          <p:nvGrpSpPr>
            <p:cNvPr id="150" name="Group 149"/>
            <p:cNvGrpSpPr/>
            <p:nvPr/>
          </p:nvGrpSpPr>
          <p:grpSpPr>
            <a:xfrm>
              <a:off x="21797788" y="11702874"/>
              <a:ext cx="619899" cy="2038866"/>
              <a:chOff x="5731474" y="22452227"/>
              <a:chExt cx="525163" cy="2020331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5731474" y="22452227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731474" y="22734373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731474" y="23010339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731474" y="23273951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5731474" y="23817649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731474" y="23556097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5731474" y="24112152"/>
                <a:ext cx="525163" cy="556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5731474" y="24377822"/>
                <a:ext cx="492214" cy="9473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bliqueTopLeft"/>
                <a:lightRig rig="threePt" dir="t"/>
              </a:scene3d>
              <a:sp3d extrusionH="762000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22536150" y="11506200"/>
              <a:ext cx="31290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Helvetica"/>
                </a:rPr>
                <a:t>1</a:t>
              </a:r>
            </a:p>
            <a:p>
              <a:r>
                <a:rPr lang="en-US" sz="1800" b="1" dirty="0" smtClean="0">
                  <a:latin typeface="Helvetica"/>
                </a:rPr>
                <a:t>2</a:t>
              </a:r>
            </a:p>
            <a:p>
              <a:r>
                <a:rPr lang="en-US" sz="1800" b="1" dirty="0" smtClean="0">
                  <a:latin typeface="Helvetica"/>
                </a:rPr>
                <a:t>3</a:t>
              </a:r>
            </a:p>
            <a:p>
              <a:r>
                <a:rPr lang="en-US" sz="1800" b="1" dirty="0" smtClean="0">
                  <a:latin typeface="Helvetica"/>
                </a:rPr>
                <a:t>4</a:t>
              </a:r>
            </a:p>
            <a:p>
              <a:r>
                <a:rPr lang="en-US" sz="1800" b="1" dirty="0" smtClean="0">
                  <a:latin typeface="Helvetica"/>
                </a:rPr>
                <a:t>.</a:t>
              </a:r>
            </a:p>
            <a:p>
              <a:r>
                <a:rPr lang="en-US" sz="1800" b="1" dirty="0" smtClean="0">
                  <a:latin typeface="Helvetica"/>
                </a:rPr>
                <a:t>.</a:t>
              </a:r>
            </a:p>
            <a:p>
              <a:r>
                <a:rPr lang="en-US" sz="1800" b="1" dirty="0" smtClean="0">
                  <a:latin typeface="Helvetica"/>
                </a:rPr>
                <a:t>.</a:t>
              </a:r>
            </a:p>
            <a:p>
              <a:r>
                <a:rPr lang="en-US" sz="1800" b="1" dirty="0" smtClean="0">
                  <a:latin typeface="Helvetica"/>
                </a:rPr>
                <a:t>.</a:t>
              </a:r>
            </a:p>
            <a:p>
              <a:endParaRPr lang="en-US" sz="1800" b="1" dirty="0">
                <a:latin typeface="Helvetica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16632285" y="13392088"/>
            <a:ext cx="1867874" cy="2873313"/>
            <a:chOff x="16553897" y="7010914"/>
            <a:chExt cx="1867874" cy="2873313"/>
          </a:xfrm>
        </p:grpSpPr>
        <p:sp>
          <p:nvSpPr>
            <p:cNvPr id="67" name="Block Arc 66"/>
            <p:cNvSpPr/>
            <p:nvPr/>
          </p:nvSpPr>
          <p:spPr bwMode="auto">
            <a:xfrm rot="10800000">
              <a:off x="16553897" y="7010914"/>
              <a:ext cx="1867874" cy="1856755"/>
            </a:xfrm>
            <a:prstGeom prst="blockArc">
              <a:avLst>
                <a:gd name="adj1" fmla="val 10727866"/>
                <a:gd name="adj2" fmla="val 92883"/>
                <a:gd name="adj3" fmla="val 15732"/>
              </a:avLst>
            </a:prstGeom>
            <a:solidFill>
              <a:schemeClr val="bg1"/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/>
            </a:scene3d>
            <a:sp3d extrusionH="762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 rot="16200000" flipV="1">
              <a:off x="17206464" y="8400661"/>
              <a:ext cx="152030" cy="1476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V="1">
              <a:off x="17512496" y="8394096"/>
              <a:ext cx="152030" cy="1476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 flipH="1" flipV="1">
              <a:off x="17198522" y="8699682"/>
              <a:ext cx="311294" cy="137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 flipV="1">
              <a:off x="17529755" y="8681649"/>
              <a:ext cx="282000" cy="73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4" name="Group 223"/>
            <p:cNvGrpSpPr/>
            <p:nvPr/>
          </p:nvGrpSpPr>
          <p:grpSpPr>
            <a:xfrm>
              <a:off x="16728375" y="8831282"/>
              <a:ext cx="1436913" cy="1052945"/>
              <a:chOff x="21326105" y="8963890"/>
              <a:chExt cx="1436913" cy="1052945"/>
            </a:xfrm>
          </p:grpSpPr>
          <p:cxnSp>
            <p:nvCxnSpPr>
              <p:cNvPr id="220" name="Straight Connector 219"/>
              <p:cNvCxnSpPr/>
              <p:nvPr/>
            </p:nvCxnSpPr>
            <p:spPr bwMode="auto">
              <a:xfrm rot="5400000">
                <a:off x="21125214" y="9190511"/>
                <a:ext cx="1011382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Straight Connector 221"/>
              <p:cNvCxnSpPr/>
              <p:nvPr/>
            </p:nvCxnSpPr>
            <p:spPr bwMode="auto">
              <a:xfrm rot="16200000" flipH="1">
                <a:off x="21987164" y="9240981"/>
                <a:ext cx="1052945" cy="4987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29" name="Right Arrow 228"/>
          <p:cNvSpPr/>
          <p:nvPr/>
        </p:nvSpPr>
        <p:spPr bwMode="auto">
          <a:xfrm rot="5400000">
            <a:off x="16806167" y="20500226"/>
            <a:ext cx="1721948" cy="26894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008612" y="16264218"/>
            <a:ext cx="12426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30 sec</a:t>
            </a:r>
            <a:endParaRPr lang="en-US" sz="2700" b="1" dirty="0">
              <a:latin typeface="Helvetica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4023607" y="17986767"/>
            <a:ext cx="10887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1 min</a:t>
            </a:r>
            <a:endParaRPr lang="en-US" sz="2700" b="1" dirty="0">
              <a:latin typeface="Helvetica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25294168" y="15691494"/>
            <a:ext cx="3052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/>
              </a:rPr>
              <a:t>0.1% </a:t>
            </a:r>
            <a:r>
              <a:rPr lang="en-US" sz="2800" b="1" dirty="0" err="1" smtClean="0">
                <a:latin typeface="Helvetica"/>
              </a:rPr>
              <a:t>Safranin</a:t>
            </a:r>
            <a:r>
              <a:rPr lang="en-US" sz="2800" b="1" dirty="0" smtClean="0">
                <a:latin typeface="Helvetica"/>
              </a:rPr>
              <a:t> O,</a:t>
            </a:r>
          </a:p>
          <a:p>
            <a:pPr algn="ctr"/>
            <a:r>
              <a:rPr lang="en-US" sz="2800" b="1" dirty="0" smtClean="0">
                <a:latin typeface="Helvetica"/>
              </a:rPr>
              <a:t>Buffered formalin, </a:t>
            </a:r>
          </a:p>
          <a:p>
            <a:pPr algn="ctr"/>
            <a:r>
              <a:rPr lang="en-US" sz="2800" b="1" dirty="0" smtClean="0">
                <a:latin typeface="Helvetica"/>
              </a:rPr>
              <a:t>pH7.0</a:t>
            </a:r>
            <a:endParaRPr lang="en-US" sz="2700" b="1" dirty="0">
              <a:latin typeface="Helvetica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25214270" y="17655908"/>
            <a:ext cx="316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700" b="1" dirty="0" smtClean="0">
                <a:latin typeface="Helvetica"/>
              </a:rPr>
              <a:t>0.5% </a:t>
            </a:r>
            <a:r>
              <a:rPr lang="en-US" sz="2700" b="1" dirty="0" err="1" smtClean="0">
                <a:latin typeface="Helvetica"/>
              </a:rPr>
              <a:t>Safranin</a:t>
            </a:r>
            <a:r>
              <a:rPr lang="en-US" sz="2700" b="1" dirty="0" smtClean="0">
                <a:latin typeface="Helvetica"/>
              </a:rPr>
              <a:t> O,</a:t>
            </a:r>
          </a:p>
          <a:p>
            <a:pPr marL="0" lvl="1" algn="ctr"/>
            <a:r>
              <a:rPr lang="en-US" sz="2700" b="1" dirty="0" smtClean="0">
                <a:latin typeface="Helvetica"/>
              </a:rPr>
              <a:t>0.1M sodium acetate,</a:t>
            </a:r>
          </a:p>
          <a:p>
            <a:pPr marL="0" lvl="1" algn="ctr"/>
            <a:r>
              <a:rPr lang="en-US" sz="2700" b="1" dirty="0" smtClean="0">
                <a:latin typeface="Helvetica"/>
              </a:rPr>
              <a:t> pH 4.5 </a:t>
            </a:r>
          </a:p>
        </p:txBody>
      </p:sp>
      <p:sp>
        <p:nvSpPr>
          <p:cNvPr id="251" name="Right Arrow 250"/>
          <p:cNvSpPr/>
          <p:nvPr/>
        </p:nvSpPr>
        <p:spPr bwMode="auto">
          <a:xfrm rot="5400000">
            <a:off x="24600623" y="20096056"/>
            <a:ext cx="1467863" cy="181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5434440" y="19651324"/>
            <a:ext cx="288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700" b="1" dirty="0" err="1" smtClean="0">
                <a:latin typeface="Helvetica"/>
              </a:rPr>
              <a:t>Dehydate</a:t>
            </a:r>
            <a:r>
              <a:rPr lang="en-US" sz="2700" b="1" dirty="0" smtClean="0">
                <a:latin typeface="Helvetica"/>
              </a:rPr>
              <a:t> with</a:t>
            </a:r>
          </a:p>
          <a:p>
            <a:pPr marL="0" lvl="1" algn="ctr"/>
            <a:r>
              <a:rPr lang="en-US" sz="2700" b="1" dirty="0" smtClean="0">
                <a:latin typeface="Helvetica"/>
              </a:rPr>
              <a:t> graded alcohol</a:t>
            </a:r>
            <a:endParaRPr lang="en-US" sz="2700" b="1" dirty="0" smtClean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6066941" y="17179162"/>
            <a:ext cx="10757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Inner</a:t>
            </a:r>
            <a:endParaRPr lang="en-US" sz="2700" b="1" dirty="0">
              <a:latin typeface="Helvetica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6125212" y="19281388"/>
            <a:ext cx="1488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Outer</a:t>
            </a:r>
            <a:endParaRPr lang="en-US" sz="2700" b="1" dirty="0">
              <a:latin typeface="Helvetica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6480311" y="14741355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Frozen </a:t>
            </a:r>
          </a:p>
          <a:p>
            <a:r>
              <a:rPr lang="en-US" sz="2700" b="1" dirty="0" smtClean="0">
                <a:latin typeface="Helvetica"/>
              </a:rPr>
              <a:t>section</a:t>
            </a:r>
            <a:endParaRPr lang="en-US" sz="2700" b="1" dirty="0">
              <a:latin typeface="Helvetica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7657814" y="20137968"/>
            <a:ext cx="2396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700" b="1" dirty="0" err="1" smtClean="0">
                <a:latin typeface="Helvetica"/>
              </a:rPr>
              <a:t>Proteinase</a:t>
            </a:r>
            <a:r>
              <a:rPr lang="en-US" sz="2700" b="1" dirty="0" smtClean="0">
                <a:latin typeface="Helvetica"/>
              </a:rPr>
              <a:t> K </a:t>
            </a:r>
          </a:p>
          <a:p>
            <a:pPr marL="0" lvl="1" algn="ctr"/>
            <a:r>
              <a:rPr lang="en-US" sz="2700" b="1" dirty="0" err="1" smtClean="0">
                <a:latin typeface="Helvetica"/>
              </a:rPr>
              <a:t>digesion</a:t>
            </a:r>
            <a:endParaRPr lang="en-US" sz="2700" b="1" dirty="0" smtClean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6313108" y="20366568"/>
            <a:ext cx="12041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700" b="1" dirty="0" smtClean="0">
                <a:latin typeface="Helvetica"/>
              </a:rPr>
              <a:t>16 hrs</a:t>
            </a:r>
            <a:endParaRPr lang="en-US" sz="2700" b="1" dirty="0" smtClean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205" name="Right Arrow 204"/>
          <p:cNvSpPr/>
          <p:nvPr/>
        </p:nvSpPr>
        <p:spPr bwMode="auto">
          <a:xfrm rot="5400000">
            <a:off x="24330423" y="18250443"/>
            <a:ext cx="1989085" cy="2229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20985330" y="16197328"/>
            <a:ext cx="2056107" cy="2435938"/>
            <a:chOff x="19832667" y="10624936"/>
            <a:chExt cx="2056107" cy="2435938"/>
          </a:xfrm>
        </p:grpSpPr>
        <p:sp>
          <p:nvSpPr>
            <p:cNvPr id="58" name="Block Arc 57"/>
            <p:cNvSpPr/>
            <p:nvPr/>
          </p:nvSpPr>
          <p:spPr bwMode="auto">
            <a:xfrm rot="10800000">
              <a:off x="20099203" y="10624936"/>
              <a:ext cx="1567544" cy="1856755"/>
            </a:xfrm>
            <a:prstGeom prst="blockArc">
              <a:avLst>
                <a:gd name="adj1" fmla="val 11207424"/>
                <a:gd name="adj2" fmla="val 21087126"/>
                <a:gd name="adj3" fmla="val 7186"/>
              </a:avLst>
            </a:prstGeom>
            <a:solidFill>
              <a:schemeClr val="bg1"/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/>
            </a:scene3d>
            <a:sp3d extrusionH="762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9877768" y="12553043"/>
              <a:ext cx="199298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 smtClean="0">
                  <a:solidFill>
                    <a:srgbClr val="0070C0"/>
                  </a:solidFill>
                  <a:latin typeface="Helvetica"/>
                </a:rPr>
                <a:t>Inner</a:t>
              </a:r>
              <a:r>
                <a:rPr lang="en-US" sz="2700" dirty="0" smtClean="0">
                  <a:solidFill>
                    <a:srgbClr val="7030A0"/>
                  </a:solidFill>
                  <a:latin typeface="Helvetica"/>
                </a:rPr>
                <a:t> Angle</a:t>
              </a:r>
              <a:endParaRPr lang="en-US" sz="2700" dirty="0">
                <a:solidFill>
                  <a:srgbClr val="7030A0"/>
                </a:solidFill>
                <a:latin typeface="Helvetica"/>
              </a:endParaRPr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19832667" y="11401585"/>
              <a:ext cx="2056107" cy="1071503"/>
              <a:chOff x="20785813" y="7679410"/>
              <a:chExt cx="2056107" cy="1071503"/>
            </a:xfrm>
          </p:grpSpPr>
          <p:cxnSp>
            <p:nvCxnSpPr>
              <p:cNvPr id="305" name="Straight Connector 304"/>
              <p:cNvCxnSpPr/>
              <p:nvPr/>
            </p:nvCxnSpPr>
            <p:spPr bwMode="auto">
              <a:xfrm>
                <a:off x="20785813" y="7689747"/>
                <a:ext cx="1055912" cy="105157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6" name="Straight Connector 305"/>
              <p:cNvCxnSpPr/>
              <p:nvPr/>
            </p:nvCxnSpPr>
            <p:spPr bwMode="auto">
              <a:xfrm rot="5400000">
                <a:off x="21801511" y="7710505"/>
                <a:ext cx="1071503" cy="100931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7" name="Arc 306"/>
              <p:cNvSpPr/>
              <p:nvPr/>
            </p:nvSpPr>
            <p:spPr bwMode="auto">
              <a:xfrm>
                <a:off x="21697615" y="8472774"/>
                <a:ext cx="276225" cy="276225"/>
              </a:xfrm>
              <a:prstGeom prst="arc">
                <a:avLst>
                  <a:gd name="adj1" fmla="val 11437179"/>
                  <a:gd name="adj2" fmla="val 0"/>
                </a:avLst>
              </a:prstGeom>
              <a:noFill/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</p:grpSp>
      </p:grpSp>
      <p:grpSp>
        <p:nvGrpSpPr>
          <p:cNvPr id="317" name="Group 316"/>
          <p:cNvGrpSpPr/>
          <p:nvPr/>
        </p:nvGrpSpPr>
        <p:grpSpPr>
          <a:xfrm>
            <a:off x="20945236" y="18800741"/>
            <a:ext cx="2212182" cy="2438781"/>
            <a:chOff x="22042665" y="10742743"/>
            <a:chExt cx="2212182" cy="2438781"/>
          </a:xfrm>
        </p:grpSpPr>
        <p:sp>
          <p:nvSpPr>
            <p:cNvPr id="57" name="Block Arc 56"/>
            <p:cNvSpPr/>
            <p:nvPr/>
          </p:nvSpPr>
          <p:spPr bwMode="auto">
            <a:xfrm rot="10800000">
              <a:off x="22197787" y="10742743"/>
              <a:ext cx="1867874" cy="1856755"/>
            </a:xfrm>
            <a:prstGeom prst="blockArc">
              <a:avLst>
                <a:gd name="adj1" fmla="val 10727866"/>
                <a:gd name="adj2" fmla="val 107100"/>
                <a:gd name="adj3" fmla="val 7033"/>
              </a:avLst>
            </a:prstGeom>
            <a:solidFill>
              <a:schemeClr val="bg1"/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/>
            </a:scene3d>
            <a:sp3d extrusionH="762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2042665" y="12673693"/>
              <a:ext cx="206992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 smtClean="0">
                  <a:solidFill>
                    <a:srgbClr val="00B0F0"/>
                  </a:solidFill>
                  <a:latin typeface="Helvetica"/>
                </a:rPr>
                <a:t>Outer</a:t>
              </a:r>
              <a:r>
                <a:rPr lang="en-US" sz="2700" dirty="0" smtClean="0">
                  <a:solidFill>
                    <a:srgbClr val="7030A0"/>
                  </a:solidFill>
                  <a:latin typeface="Helvetica"/>
                </a:rPr>
                <a:t> Angle</a:t>
              </a:r>
              <a:endParaRPr lang="en-US" sz="2700" dirty="0">
                <a:solidFill>
                  <a:srgbClr val="7030A0"/>
                </a:solidFill>
                <a:latin typeface="Helvetica"/>
              </a:endParaRPr>
            </a:p>
          </p:txBody>
        </p:sp>
        <p:grpSp>
          <p:nvGrpSpPr>
            <p:cNvPr id="310" name="Group 309"/>
            <p:cNvGrpSpPr/>
            <p:nvPr/>
          </p:nvGrpSpPr>
          <p:grpSpPr>
            <a:xfrm>
              <a:off x="22074752" y="11313764"/>
              <a:ext cx="2180095" cy="1159328"/>
              <a:chOff x="20770311" y="7591587"/>
              <a:chExt cx="2180095" cy="1159328"/>
            </a:xfrm>
          </p:grpSpPr>
          <p:cxnSp>
            <p:nvCxnSpPr>
              <p:cNvPr id="311" name="Straight Connector 310"/>
              <p:cNvCxnSpPr/>
              <p:nvPr/>
            </p:nvCxnSpPr>
            <p:spPr bwMode="auto">
              <a:xfrm rot="16200000" flipH="1">
                <a:off x="20754399" y="7653993"/>
                <a:ext cx="1103238" cy="10714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Straight Connector 311"/>
              <p:cNvCxnSpPr/>
              <p:nvPr/>
            </p:nvCxnSpPr>
            <p:spPr bwMode="auto">
              <a:xfrm rot="5400000">
                <a:off x="21811842" y="7612350"/>
                <a:ext cx="1159328" cy="111780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3" name="Arc 312"/>
              <p:cNvSpPr/>
              <p:nvPr/>
            </p:nvSpPr>
            <p:spPr bwMode="auto">
              <a:xfrm>
                <a:off x="21697615" y="8472774"/>
                <a:ext cx="276225" cy="276225"/>
              </a:xfrm>
              <a:prstGeom prst="arc">
                <a:avLst>
                  <a:gd name="adj1" fmla="val 11437179"/>
                  <a:gd name="adj2" fmla="val 0"/>
                </a:avLst>
              </a:prstGeom>
              <a:noFill/>
              <a:ln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3894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/>
                </a:endParaRPr>
              </a:p>
            </p:txBody>
          </p:sp>
        </p:grpSp>
      </p:grpSp>
      <p:sp>
        <p:nvSpPr>
          <p:cNvPr id="320" name="Plus 319"/>
          <p:cNvSpPr/>
          <p:nvPr/>
        </p:nvSpPr>
        <p:spPr bwMode="auto">
          <a:xfrm>
            <a:off x="21683338" y="18722198"/>
            <a:ext cx="635000" cy="635000"/>
          </a:xfrm>
          <a:prstGeom prst="mathPlus">
            <a:avLst>
              <a:gd name="adj1" fmla="val 155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3" name="Chart 222"/>
          <p:cNvGraphicFramePr>
            <a:graphicFrameLocks/>
          </p:cNvGraphicFramePr>
          <p:nvPr/>
        </p:nvGraphicFramePr>
        <p:xfrm>
          <a:off x="15346048" y="27422565"/>
          <a:ext cx="7332617" cy="43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9" name="Picture 248" descr="r_c_cartilage_with_labels.JPG"/>
          <p:cNvPicPr>
            <a:picLocks noChangeAspect="1"/>
          </p:cNvPicPr>
          <p:nvPr/>
        </p:nvPicPr>
        <p:blipFill>
          <a:blip r:embed="rId5"/>
          <a:srcRect r="44031" b="10091"/>
          <a:stretch>
            <a:fillRect/>
          </a:stretch>
        </p:blipFill>
        <p:spPr>
          <a:xfrm>
            <a:off x="1351006" y="7317051"/>
            <a:ext cx="2024206" cy="4200518"/>
          </a:xfrm>
          <a:prstGeom prst="rect">
            <a:avLst/>
          </a:prstGeom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80350" y="16910920"/>
            <a:ext cx="13425585" cy="154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>
              <a:spcBef>
                <a:spcPts val="600"/>
              </a:spcBef>
            </a:pPr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HYPOTHESIS</a:t>
            </a:r>
          </a:p>
          <a:p>
            <a:pPr marL="0" lvl="1" algn="just" defTabSz="43894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>
                <a:latin typeface="Helvetica"/>
              </a:rPr>
              <a:t> </a:t>
            </a:r>
            <a:r>
              <a:rPr lang="en-US" sz="2700" b="1" dirty="0" smtClean="0">
                <a:latin typeface="Helvetica"/>
              </a:rPr>
              <a:t>Cartilage remodeling results in </a:t>
            </a:r>
            <a:r>
              <a:rPr lang="en-US" sz="2700" b="1" dirty="0" smtClean="0">
                <a:latin typeface="Helvetica"/>
              </a:rPr>
              <a:t>non-uniform </a:t>
            </a:r>
            <a:r>
              <a:rPr lang="en-US" sz="2700" b="1" dirty="0" smtClean="0">
                <a:latin typeface="Helvetica"/>
              </a:rPr>
              <a:t>residual stress and unequal distribution of GAG</a:t>
            </a:r>
            <a:endParaRPr lang="en-US" sz="2700" b="1" dirty="0">
              <a:latin typeface="Helvetic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933768" y="0"/>
            <a:ext cx="42062400" cy="5876925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8373" tIns="39187" rIns="78373" bIns="39187" anchor="ctr"/>
          <a:lstStyle/>
          <a:p>
            <a:pPr algn="ctr" defTabSz="4389438"/>
            <a:endParaRPr lang="en-US" sz="4100" b="1">
              <a:latin typeface="Helvetica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00800" y="285750"/>
            <a:ext cx="30762575" cy="53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FFFF00"/>
                </a:solidFill>
                <a:latin typeface="Helvetica"/>
              </a:rPr>
              <a:t>Non-Uniform Residual Stress in Cartilage </a:t>
            </a:r>
          </a:p>
          <a:p>
            <a:pPr algn="ctr" defTabSz="4389438"/>
            <a:r>
              <a:rPr lang="en-US" b="1" dirty="0" smtClean="0">
                <a:solidFill>
                  <a:srgbClr val="FFFF00"/>
                </a:solidFill>
                <a:latin typeface="Helvetica"/>
              </a:rPr>
              <a:t>During Mechanical Reshaping</a:t>
            </a:r>
          </a:p>
          <a:p>
            <a:pPr algn="ctr" defTabSz="4389438">
              <a:lnSpc>
                <a:spcPct val="130000"/>
              </a:lnSpc>
            </a:pPr>
            <a:r>
              <a:rPr lang="en-US" sz="5100" b="1" dirty="0" smtClean="0">
                <a:solidFill>
                  <a:schemeClr val="bg1"/>
                </a:solidFill>
                <a:latin typeface="Helvetica"/>
              </a:rPr>
              <a:t>Man M Nguyen; Gregory M Williams, MS; Robert L </a:t>
            </a:r>
            <a:r>
              <a:rPr lang="en-US" sz="5100" b="1" dirty="0" err="1" smtClean="0">
                <a:solidFill>
                  <a:schemeClr val="bg1"/>
                </a:solidFill>
                <a:latin typeface="Helvetica"/>
              </a:rPr>
              <a:t>Sah</a:t>
            </a:r>
            <a:r>
              <a:rPr lang="en-US" sz="5100" b="1" dirty="0" smtClean="0">
                <a:solidFill>
                  <a:schemeClr val="bg1"/>
                </a:solidFill>
                <a:latin typeface="Helvetica"/>
              </a:rPr>
              <a:t> MD, ScD</a:t>
            </a:r>
          </a:p>
          <a:p>
            <a:pPr algn="ctr" defTabSz="4389438"/>
            <a:endParaRPr lang="en-US" sz="2100" b="1" dirty="0">
              <a:solidFill>
                <a:schemeClr val="bg1"/>
              </a:solidFill>
              <a:latin typeface="Helvetica"/>
            </a:endParaRPr>
          </a:p>
          <a:p>
            <a:pPr algn="ctr" defTabSz="4389438"/>
            <a:r>
              <a:rPr lang="en-US" sz="3900" b="1" dirty="0">
                <a:solidFill>
                  <a:schemeClr val="bg1"/>
                </a:solidFill>
                <a:latin typeface="Helvetica"/>
              </a:rPr>
              <a:t>Department of Bioengineering &amp; Whitaker Institute of Biomedical </a:t>
            </a:r>
            <a:r>
              <a:rPr lang="en-US" sz="3900" b="1" dirty="0" smtClean="0">
                <a:solidFill>
                  <a:schemeClr val="bg1"/>
                </a:solidFill>
                <a:latin typeface="Helvetica"/>
              </a:rPr>
              <a:t>Engineering</a:t>
            </a:r>
          </a:p>
          <a:p>
            <a:pPr algn="ctr" defTabSz="4389438"/>
            <a:r>
              <a:rPr lang="en-US" sz="3900" b="1" dirty="0" smtClean="0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3900" b="1" dirty="0">
                <a:solidFill>
                  <a:schemeClr val="bg1"/>
                </a:solidFill>
                <a:latin typeface="Helvetica"/>
              </a:rPr>
              <a:t>University of California-San Diego</a:t>
            </a:r>
          </a:p>
        </p:txBody>
      </p:sp>
      <p:pic>
        <p:nvPicPr>
          <p:cNvPr id="2059" name="Picture 11" descr="ico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0913" y="622300"/>
            <a:ext cx="5289550" cy="4864100"/>
          </a:xfrm>
          <a:prstGeom prst="rect">
            <a:avLst/>
          </a:prstGeom>
          <a:noFill/>
        </p:spPr>
      </p:pic>
      <p:pic>
        <p:nvPicPr>
          <p:cNvPr id="2060" name="Picture 12" descr="icon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10913" y="698500"/>
            <a:ext cx="5289550" cy="4722813"/>
          </a:xfrm>
          <a:prstGeom prst="rect">
            <a:avLst/>
          </a:prstGeom>
          <a:noFill/>
        </p:spPr>
      </p:pic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9668686" y="27049694"/>
            <a:ext cx="13258800" cy="47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/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REFERENCES</a:t>
            </a:r>
            <a:endParaRPr lang="en-US" sz="3600" b="1" dirty="0">
              <a:solidFill>
                <a:srgbClr val="333399"/>
              </a:solidFill>
              <a:latin typeface="Helvetica"/>
            </a:endParaRPr>
          </a:p>
          <a:p>
            <a:pPr algn="just"/>
            <a:r>
              <a:rPr lang="en-US" sz="2800" b="1" baseline="30000" dirty="0" smtClean="0">
                <a:latin typeface="Helvetica"/>
              </a:rPr>
              <a:t>1</a:t>
            </a:r>
            <a:r>
              <a:rPr lang="en-US" sz="2800" b="1" dirty="0" smtClean="0">
                <a:latin typeface="Helvetica"/>
              </a:rPr>
              <a:t>http://www.bidmc.harvard.edu. </a:t>
            </a:r>
            <a:r>
              <a:rPr lang="en-US" sz="2700" b="1" baseline="30000" dirty="0" smtClean="0">
                <a:latin typeface="Helvetica"/>
              </a:rPr>
              <a:t>2</a:t>
            </a:r>
            <a:r>
              <a:rPr lang="en-US" sz="2700" b="1" dirty="0" smtClean="0">
                <a:latin typeface="Helvetica"/>
              </a:rPr>
              <a:t>Muir+, </a:t>
            </a:r>
            <a:r>
              <a:rPr lang="en-US" sz="2700" b="1" dirty="0" err="1" smtClean="0">
                <a:latin typeface="Helvetica"/>
              </a:rPr>
              <a:t>Biochem</a:t>
            </a:r>
            <a:r>
              <a:rPr lang="en-US" sz="2700" b="1" dirty="0" smtClean="0">
                <a:latin typeface="Helvetica"/>
              </a:rPr>
              <a:t>. Soc. Trans 11:613-22, 1983.  </a:t>
            </a:r>
            <a:r>
              <a:rPr lang="en-US" sz="2700" b="1" baseline="30000" dirty="0" smtClean="0">
                <a:latin typeface="Helvetica"/>
              </a:rPr>
              <a:t>3</a:t>
            </a:r>
            <a:r>
              <a:rPr lang="en-US" sz="2700" b="1" dirty="0" smtClean="0">
                <a:latin typeface="Helvetica"/>
              </a:rPr>
              <a:t>Hardingham+, FASEB J, 6:861-70, 1992. </a:t>
            </a:r>
            <a:r>
              <a:rPr lang="en-US" sz="2700" b="1" baseline="30000" dirty="0" smtClean="0">
                <a:latin typeface="Helvetica"/>
              </a:rPr>
              <a:t>4</a:t>
            </a:r>
            <a:r>
              <a:rPr lang="en-US" sz="2700" b="1" dirty="0" smtClean="0">
                <a:latin typeface="Helvetica"/>
              </a:rPr>
              <a:t>Robertson+, Nature 215:53-54, 1967 . </a:t>
            </a:r>
            <a:r>
              <a:rPr lang="en-US" sz="2700" b="1" baseline="30000" dirty="0" smtClean="0">
                <a:latin typeface="Helvetica"/>
              </a:rPr>
              <a:t>5</a:t>
            </a:r>
            <a:r>
              <a:rPr lang="en-US" sz="2700" b="1" dirty="0" smtClean="0">
                <a:latin typeface="Helvetica"/>
              </a:rPr>
              <a:t>Maroudas+, Adult </a:t>
            </a:r>
            <a:r>
              <a:rPr lang="en-US" sz="2700" b="1" dirty="0" err="1" smtClean="0">
                <a:latin typeface="Helvetica"/>
              </a:rPr>
              <a:t>Articular</a:t>
            </a:r>
            <a:r>
              <a:rPr lang="en-US" sz="2700" b="1" dirty="0" smtClean="0">
                <a:latin typeface="Helvetica"/>
              </a:rPr>
              <a:t> Cartilage, Freeman+, Eds. 215-323, 1979. </a:t>
            </a:r>
            <a:r>
              <a:rPr lang="en-US" sz="2700" b="1" baseline="30000" dirty="0" smtClean="0">
                <a:latin typeface="Helvetica"/>
              </a:rPr>
              <a:t>6</a:t>
            </a:r>
            <a:r>
              <a:rPr lang="en-US" sz="2700" b="1" dirty="0" smtClean="0">
                <a:latin typeface="Helvetica"/>
              </a:rPr>
              <a:t>Maroudas+, Nature 260:1089-95, 1976. </a:t>
            </a:r>
            <a:r>
              <a:rPr lang="en-US" sz="2700" b="1" baseline="30000" dirty="0" smtClean="0">
                <a:latin typeface="Helvetica"/>
              </a:rPr>
              <a:t>7</a:t>
            </a:r>
            <a:r>
              <a:rPr lang="en-US" sz="2700" b="1" dirty="0" smtClean="0">
                <a:latin typeface="Helvetica"/>
              </a:rPr>
              <a:t>Williams+, Tissue Eng 2007 In Press. </a:t>
            </a:r>
            <a:r>
              <a:rPr lang="en-US" sz="2700" b="1" baseline="30000" dirty="0" smtClean="0">
                <a:latin typeface="Helvetica"/>
              </a:rPr>
              <a:t>8</a:t>
            </a:r>
            <a:r>
              <a:rPr lang="en-US" sz="2700" b="1" dirty="0" smtClean="0">
                <a:latin typeface="Helvetica"/>
              </a:rPr>
              <a:t>Kaplonyi+, Injury 19:267-72, 1988. </a:t>
            </a:r>
            <a:r>
              <a:rPr lang="en-US" sz="2700" b="1" baseline="30000" dirty="0" smtClean="0">
                <a:latin typeface="Helvetica"/>
              </a:rPr>
              <a:t>9</a:t>
            </a:r>
            <a:r>
              <a:rPr lang="en-US" sz="2700" b="1" dirty="0" smtClean="0">
                <a:latin typeface="Helvetica"/>
              </a:rPr>
              <a:t>Farndale+, </a:t>
            </a:r>
            <a:r>
              <a:rPr lang="en-US" sz="2700" b="1" i="1" dirty="0" err="1" smtClean="0">
                <a:latin typeface="Helvetica"/>
              </a:rPr>
              <a:t>Biochem</a:t>
            </a:r>
            <a:r>
              <a:rPr lang="en-US" sz="2700" b="1" i="1" dirty="0" smtClean="0">
                <a:latin typeface="Helvetica"/>
              </a:rPr>
              <a:t> </a:t>
            </a:r>
            <a:r>
              <a:rPr lang="en-US" sz="2700" b="1" i="1" dirty="0" err="1" smtClean="0">
                <a:latin typeface="Helvetica"/>
              </a:rPr>
              <a:t>Biophys</a:t>
            </a:r>
            <a:r>
              <a:rPr lang="en-US" sz="2700" b="1" i="1" dirty="0" smtClean="0">
                <a:latin typeface="Helvetica"/>
              </a:rPr>
              <a:t> </a:t>
            </a:r>
            <a:r>
              <a:rPr lang="en-US" sz="2700" b="1" i="1" dirty="0" err="1" smtClean="0">
                <a:latin typeface="Helvetica"/>
              </a:rPr>
              <a:t>Acta</a:t>
            </a:r>
            <a:r>
              <a:rPr lang="en-US" sz="2700" b="1" i="1" dirty="0" smtClean="0">
                <a:latin typeface="Helvetica"/>
              </a:rPr>
              <a:t> </a:t>
            </a:r>
            <a:r>
              <a:rPr lang="en-US" sz="2700" b="1" dirty="0" smtClean="0">
                <a:latin typeface="Helvetica"/>
              </a:rPr>
              <a:t>883:173-7, 1986</a:t>
            </a:r>
            <a:r>
              <a:rPr lang="en-US" sz="2700" dirty="0" smtClean="0">
                <a:latin typeface="Helvetica"/>
              </a:rPr>
              <a:t>. </a:t>
            </a:r>
            <a:r>
              <a:rPr lang="en-US" sz="2700" b="1" baseline="30000" dirty="0" smtClean="0">
                <a:latin typeface="Helvetica"/>
              </a:rPr>
              <a:t>10</a:t>
            </a:r>
            <a:r>
              <a:rPr lang="en-US" sz="2700" b="1" dirty="0" smtClean="0">
                <a:latin typeface="Helvetica"/>
              </a:rPr>
              <a:t>Rosenberg+, J Bone </a:t>
            </a:r>
            <a:r>
              <a:rPr lang="en-US" sz="2700" b="1" dirty="0" err="1" smtClean="0">
                <a:latin typeface="Helvetica"/>
              </a:rPr>
              <a:t>Surg</a:t>
            </a:r>
            <a:r>
              <a:rPr lang="en-US" sz="2700" b="1" dirty="0" smtClean="0">
                <a:latin typeface="Helvetica"/>
              </a:rPr>
              <a:t> 53-A:69-82, 1971.</a:t>
            </a:r>
          </a:p>
          <a:p>
            <a:pPr algn="ctr" defTabSz="4389438"/>
            <a:endParaRPr lang="en-US" sz="3600" b="1" dirty="0">
              <a:solidFill>
                <a:srgbClr val="333399"/>
              </a:solidFill>
              <a:latin typeface="Helvetica"/>
            </a:endParaRPr>
          </a:p>
          <a:p>
            <a:pPr algn="ctr" defTabSz="4389438"/>
            <a:r>
              <a:rPr lang="en-US" sz="3600" b="1" dirty="0">
                <a:solidFill>
                  <a:srgbClr val="333399"/>
                </a:solidFill>
                <a:latin typeface="Helvetica"/>
              </a:rPr>
              <a:t>ACKNOWLEDGMENTS</a:t>
            </a:r>
          </a:p>
          <a:p>
            <a:pPr algn="ctr">
              <a:spcBef>
                <a:spcPct val="10000"/>
              </a:spcBef>
            </a:pPr>
            <a:r>
              <a:rPr lang="en-US" sz="2700" b="1" dirty="0" smtClean="0">
                <a:latin typeface="Helvetica"/>
              </a:rPr>
              <a:t>Calit2; </a:t>
            </a:r>
            <a:r>
              <a:rPr lang="en-US" sz="2700" b="1" dirty="0">
                <a:latin typeface="Helvetica"/>
              </a:rPr>
              <a:t>NIH; </a:t>
            </a:r>
            <a:r>
              <a:rPr lang="en-US" sz="2700" b="1" dirty="0" smtClean="0">
                <a:latin typeface="Helvetica"/>
              </a:rPr>
              <a:t>NSF; HHMI</a:t>
            </a:r>
            <a:endParaRPr lang="en-US" sz="2700" b="1" dirty="0">
              <a:latin typeface="Helvetica"/>
            </a:endParaRPr>
          </a:p>
        </p:txBody>
      </p:sp>
      <p:sp>
        <p:nvSpPr>
          <p:cNvPr id="2850" name="AutoShape 802"/>
          <p:cNvSpPr>
            <a:spLocks noChangeArrowheads="1"/>
          </p:cNvSpPr>
          <p:nvPr/>
        </p:nvSpPr>
        <p:spPr bwMode="auto">
          <a:xfrm>
            <a:off x="915988" y="6254750"/>
            <a:ext cx="42060812" cy="25614313"/>
          </a:xfrm>
          <a:prstGeom prst="roundRect">
            <a:avLst>
              <a:gd name="adj" fmla="val 3454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Helvetica"/>
            </a:endParaRPr>
          </a:p>
        </p:txBody>
      </p:sp>
      <p:sp>
        <p:nvSpPr>
          <p:cNvPr id="2851" name="Text Box 803"/>
          <p:cNvSpPr txBox="1">
            <a:spLocks noChangeArrowheads="1"/>
          </p:cNvSpPr>
          <p:nvPr/>
        </p:nvSpPr>
        <p:spPr bwMode="auto">
          <a:xfrm>
            <a:off x="40708263" y="32032575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9438"/>
            <a:r>
              <a:rPr lang="en-US" sz="2000" dirty="0">
                <a:latin typeface="Helvetica"/>
              </a:rPr>
              <a:t>Printed </a:t>
            </a:r>
            <a:fld id="{BC40712B-9E2B-4B1A-B5F2-E764EACEE921}" type="datetime1">
              <a:rPr lang="en-US" sz="2000">
                <a:latin typeface="Helvetica"/>
              </a:rPr>
              <a:pPr defTabSz="4389438"/>
              <a:t>9/12/2007</a:t>
            </a:fld>
            <a:endParaRPr lang="en-US" sz="2000" dirty="0">
              <a:latin typeface="Helvetica"/>
            </a:endParaRPr>
          </a:p>
        </p:txBody>
      </p:sp>
      <p:sp>
        <p:nvSpPr>
          <p:cNvPr id="173" name="Text Box 15"/>
          <p:cNvSpPr txBox="1">
            <a:spLocks noChangeArrowheads="1"/>
          </p:cNvSpPr>
          <p:nvPr/>
        </p:nvSpPr>
        <p:spPr bwMode="auto">
          <a:xfrm>
            <a:off x="15544800" y="26500185"/>
            <a:ext cx="12789244" cy="63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/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RESULTS </a:t>
            </a:r>
            <a:endParaRPr lang="en-US" sz="2100" b="1" dirty="0">
              <a:solidFill>
                <a:srgbClr val="333399"/>
              </a:solidFill>
              <a:latin typeface="Helvetica"/>
            </a:endParaRPr>
          </a:p>
        </p:txBody>
      </p:sp>
      <p:sp>
        <p:nvSpPr>
          <p:cNvPr id="25" name="Freeform 2"/>
          <p:cNvSpPr>
            <a:spLocks/>
          </p:cNvSpPr>
          <p:nvPr/>
        </p:nvSpPr>
        <p:spPr bwMode="auto">
          <a:xfrm>
            <a:off x="1626051" y="27604829"/>
            <a:ext cx="2053209" cy="1981359"/>
          </a:xfrm>
          <a:custGeom>
            <a:avLst/>
            <a:gdLst>
              <a:gd name="T0" fmla="*/ 2147483647 w 1565"/>
              <a:gd name="T1" fmla="*/ 2147483647 h 1673"/>
              <a:gd name="T2" fmla="*/ 2147483647 w 1565"/>
              <a:gd name="T3" fmla="*/ 2147483647 h 1673"/>
              <a:gd name="T4" fmla="*/ 2147483647 w 1565"/>
              <a:gd name="T5" fmla="*/ 2147483647 h 1673"/>
              <a:gd name="T6" fmla="*/ 2147483647 w 1565"/>
              <a:gd name="T7" fmla="*/ 2147483647 h 1673"/>
              <a:gd name="T8" fmla="*/ 0 w 1565"/>
              <a:gd name="T9" fmla="*/ 2147483647 h 1673"/>
              <a:gd name="T10" fmla="*/ 2147483647 w 1565"/>
              <a:gd name="T11" fmla="*/ 2147483647 h 1673"/>
              <a:gd name="T12" fmla="*/ 2147483647 w 1565"/>
              <a:gd name="T13" fmla="*/ 2147483647 h 1673"/>
              <a:gd name="T14" fmla="*/ 2147483647 w 1565"/>
              <a:gd name="T15" fmla="*/ 2147483647 h 1673"/>
              <a:gd name="T16" fmla="*/ 2147483647 w 1565"/>
              <a:gd name="T17" fmla="*/ 2147483647 h 1673"/>
              <a:gd name="T18" fmla="*/ 2147483647 w 1565"/>
              <a:gd name="T19" fmla="*/ 2147483647 h 1673"/>
              <a:gd name="T20" fmla="*/ 2147483647 w 1565"/>
              <a:gd name="T21" fmla="*/ 2147483647 h 1673"/>
              <a:gd name="T22" fmla="*/ 2147483647 w 1565"/>
              <a:gd name="T23" fmla="*/ 2147483647 h 1673"/>
              <a:gd name="T24" fmla="*/ 2147483647 w 1565"/>
              <a:gd name="T25" fmla="*/ 2147483647 h 1673"/>
              <a:gd name="T26" fmla="*/ 2147483647 w 1565"/>
              <a:gd name="T27" fmla="*/ 2147483647 h 1673"/>
              <a:gd name="T28" fmla="*/ 2147483647 w 1565"/>
              <a:gd name="T29" fmla="*/ 2147483647 h 1673"/>
              <a:gd name="T30" fmla="*/ 2147483647 w 1565"/>
              <a:gd name="T31" fmla="*/ 2147483647 h 1673"/>
              <a:gd name="T32" fmla="*/ 2147483647 w 1565"/>
              <a:gd name="T33" fmla="*/ 2147483647 h 1673"/>
              <a:gd name="T34" fmla="*/ 2147483647 w 1565"/>
              <a:gd name="T35" fmla="*/ 2147483647 h 1673"/>
              <a:gd name="T36" fmla="*/ 2147483647 w 1565"/>
              <a:gd name="T37" fmla="*/ 2147483647 h 1673"/>
              <a:gd name="T38" fmla="*/ 2147483647 w 1565"/>
              <a:gd name="T39" fmla="*/ 2147483647 h 1673"/>
              <a:gd name="T40" fmla="*/ 2147483647 w 1565"/>
              <a:gd name="T41" fmla="*/ 2147483647 h 1673"/>
              <a:gd name="T42" fmla="*/ 2147483647 w 1565"/>
              <a:gd name="T43" fmla="*/ 2147483647 h 1673"/>
              <a:gd name="T44" fmla="*/ 2147483647 w 1565"/>
              <a:gd name="T45" fmla="*/ 2147483647 h 1673"/>
              <a:gd name="T46" fmla="*/ 2147483647 w 1565"/>
              <a:gd name="T47" fmla="*/ 2147483647 h 1673"/>
              <a:gd name="T48" fmla="*/ 2147483647 w 1565"/>
              <a:gd name="T49" fmla="*/ 2147483647 h 1673"/>
              <a:gd name="T50" fmla="*/ 2147483647 w 1565"/>
              <a:gd name="T51" fmla="*/ 2147483647 h 1673"/>
              <a:gd name="T52" fmla="*/ 2147483647 w 1565"/>
              <a:gd name="T53" fmla="*/ 2147483647 h 1673"/>
              <a:gd name="T54" fmla="*/ 2147483647 w 1565"/>
              <a:gd name="T55" fmla="*/ 2147483647 h 1673"/>
              <a:gd name="T56" fmla="*/ 2147483647 w 1565"/>
              <a:gd name="T57" fmla="*/ 2147483647 h 1673"/>
              <a:gd name="T58" fmla="*/ 2147483647 w 1565"/>
              <a:gd name="T59" fmla="*/ 2147483647 h 1673"/>
              <a:gd name="T60" fmla="*/ 2147483647 w 1565"/>
              <a:gd name="T61" fmla="*/ 2147483647 h 1673"/>
              <a:gd name="T62" fmla="*/ 2147483647 w 1565"/>
              <a:gd name="T63" fmla="*/ 2147483647 h 1673"/>
              <a:gd name="T64" fmla="*/ 2147483647 w 1565"/>
              <a:gd name="T65" fmla="*/ 2147483647 h 1673"/>
              <a:gd name="T66" fmla="*/ 2147483647 w 1565"/>
              <a:gd name="T67" fmla="*/ 2147483647 h 1673"/>
              <a:gd name="T68" fmla="*/ 2147483647 w 1565"/>
              <a:gd name="T69" fmla="*/ 2147483647 h 1673"/>
              <a:gd name="T70" fmla="*/ 2147483647 w 1565"/>
              <a:gd name="T71" fmla="*/ 2147483647 h 1673"/>
              <a:gd name="T72" fmla="*/ 2147483647 w 1565"/>
              <a:gd name="T73" fmla="*/ 2147483647 h 1673"/>
              <a:gd name="T74" fmla="*/ 2147483647 w 1565"/>
              <a:gd name="T75" fmla="*/ 2147483647 h 1673"/>
              <a:gd name="T76" fmla="*/ 2147483647 w 1565"/>
              <a:gd name="T77" fmla="*/ 2147483647 h 1673"/>
              <a:gd name="T78" fmla="*/ 2147483647 w 1565"/>
              <a:gd name="T79" fmla="*/ 2147483647 h 1673"/>
              <a:gd name="T80" fmla="*/ 2147483647 w 1565"/>
              <a:gd name="T81" fmla="*/ 2147483647 h 1673"/>
              <a:gd name="T82" fmla="*/ 2147483647 w 1565"/>
              <a:gd name="T83" fmla="*/ 2147483647 h 1673"/>
              <a:gd name="T84" fmla="*/ 2147483647 w 1565"/>
              <a:gd name="T85" fmla="*/ 2147483647 h 1673"/>
              <a:gd name="T86" fmla="*/ 2147483647 w 1565"/>
              <a:gd name="T87" fmla="*/ 2147483647 h 1673"/>
              <a:gd name="T88" fmla="*/ 2147483647 w 1565"/>
              <a:gd name="T89" fmla="*/ 2147483647 h 1673"/>
              <a:gd name="T90" fmla="*/ 2147483647 w 1565"/>
              <a:gd name="T91" fmla="*/ 2147483647 h 1673"/>
              <a:gd name="T92" fmla="*/ 2147483647 w 1565"/>
              <a:gd name="T93" fmla="*/ 2147483647 h 1673"/>
              <a:gd name="T94" fmla="*/ 2147483647 w 1565"/>
              <a:gd name="T95" fmla="*/ 2147483647 h 1673"/>
              <a:gd name="T96" fmla="*/ 2147483647 w 1565"/>
              <a:gd name="T97" fmla="*/ 2147483647 h 1673"/>
              <a:gd name="T98" fmla="*/ 2147483647 w 1565"/>
              <a:gd name="T99" fmla="*/ 2147483647 h 1673"/>
              <a:gd name="T100" fmla="*/ 2147483647 w 1565"/>
              <a:gd name="T101" fmla="*/ 2147483647 h 1673"/>
              <a:gd name="T102" fmla="*/ 2147483647 w 1565"/>
              <a:gd name="T103" fmla="*/ 2147483647 h 16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65"/>
              <a:gd name="T157" fmla="*/ 0 h 1673"/>
              <a:gd name="T158" fmla="*/ 1565 w 1565"/>
              <a:gd name="T159" fmla="*/ 1673 h 16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65" h="1673">
                <a:moveTo>
                  <a:pt x="245" y="925"/>
                </a:moveTo>
                <a:lnTo>
                  <a:pt x="173" y="972"/>
                </a:lnTo>
                <a:lnTo>
                  <a:pt x="146" y="1011"/>
                </a:lnTo>
                <a:lnTo>
                  <a:pt x="119" y="1053"/>
                </a:lnTo>
                <a:lnTo>
                  <a:pt x="92" y="1089"/>
                </a:lnTo>
                <a:lnTo>
                  <a:pt x="73" y="1139"/>
                </a:lnTo>
                <a:lnTo>
                  <a:pt x="35" y="1202"/>
                </a:lnTo>
                <a:lnTo>
                  <a:pt x="19" y="1233"/>
                </a:lnTo>
                <a:lnTo>
                  <a:pt x="4" y="1283"/>
                </a:lnTo>
                <a:lnTo>
                  <a:pt x="0" y="1319"/>
                </a:lnTo>
                <a:lnTo>
                  <a:pt x="0" y="1368"/>
                </a:lnTo>
                <a:lnTo>
                  <a:pt x="12" y="1427"/>
                </a:lnTo>
                <a:lnTo>
                  <a:pt x="42" y="1510"/>
                </a:lnTo>
                <a:lnTo>
                  <a:pt x="77" y="1562"/>
                </a:lnTo>
                <a:lnTo>
                  <a:pt x="119" y="1598"/>
                </a:lnTo>
                <a:lnTo>
                  <a:pt x="173" y="1629"/>
                </a:lnTo>
                <a:lnTo>
                  <a:pt x="249" y="1654"/>
                </a:lnTo>
                <a:lnTo>
                  <a:pt x="345" y="1665"/>
                </a:lnTo>
                <a:lnTo>
                  <a:pt x="445" y="1662"/>
                </a:lnTo>
                <a:lnTo>
                  <a:pt x="537" y="1631"/>
                </a:lnTo>
                <a:lnTo>
                  <a:pt x="598" y="1576"/>
                </a:lnTo>
                <a:lnTo>
                  <a:pt x="614" y="1512"/>
                </a:lnTo>
                <a:lnTo>
                  <a:pt x="623" y="1464"/>
                </a:lnTo>
                <a:lnTo>
                  <a:pt x="627" y="1440"/>
                </a:lnTo>
                <a:lnTo>
                  <a:pt x="633" y="1396"/>
                </a:lnTo>
                <a:lnTo>
                  <a:pt x="637" y="1371"/>
                </a:lnTo>
                <a:lnTo>
                  <a:pt x="629" y="1341"/>
                </a:lnTo>
                <a:lnTo>
                  <a:pt x="619" y="1284"/>
                </a:lnTo>
                <a:lnTo>
                  <a:pt x="595" y="1241"/>
                </a:lnTo>
                <a:lnTo>
                  <a:pt x="614" y="1172"/>
                </a:lnTo>
                <a:lnTo>
                  <a:pt x="614" y="1127"/>
                </a:lnTo>
                <a:lnTo>
                  <a:pt x="583" y="1055"/>
                </a:lnTo>
                <a:lnTo>
                  <a:pt x="572" y="1025"/>
                </a:lnTo>
                <a:lnTo>
                  <a:pt x="598" y="992"/>
                </a:lnTo>
                <a:lnTo>
                  <a:pt x="667" y="950"/>
                </a:lnTo>
                <a:lnTo>
                  <a:pt x="690" y="909"/>
                </a:lnTo>
                <a:lnTo>
                  <a:pt x="775" y="898"/>
                </a:lnTo>
                <a:lnTo>
                  <a:pt x="790" y="842"/>
                </a:lnTo>
                <a:lnTo>
                  <a:pt x="786" y="787"/>
                </a:lnTo>
                <a:lnTo>
                  <a:pt x="821" y="834"/>
                </a:lnTo>
                <a:lnTo>
                  <a:pt x="882" y="859"/>
                </a:lnTo>
                <a:lnTo>
                  <a:pt x="903" y="872"/>
                </a:lnTo>
                <a:lnTo>
                  <a:pt x="921" y="906"/>
                </a:lnTo>
                <a:lnTo>
                  <a:pt x="886" y="942"/>
                </a:lnTo>
                <a:lnTo>
                  <a:pt x="882" y="972"/>
                </a:lnTo>
                <a:lnTo>
                  <a:pt x="905" y="1017"/>
                </a:lnTo>
                <a:lnTo>
                  <a:pt x="882" y="1064"/>
                </a:lnTo>
                <a:lnTo>
                  <a:pt x="855" y="1119"/>
                </a:lnTo>
                <a:lnTo>
                  <a:pt x="840" y="1139"/>
                </a:lnTo>
                <a:lnTo>
                  <a:pt x="832" y="1183"/>
                </a:lnTo>
                <a:lnTo>
                  <a:pt x="832" y="1216"/>
                </a:lnTo>
                <a:lnTo>
                  <a:pt x="829" y="1274"/>
                </a:lnTo>
                <a:lnTo>
                  <a:pt x="840" y="1324"/>
                </a:lnTo>
                <a:lnTo>
                  <a:pt x="821" y="1407"/>
                </a:lnTo>
                <a:lnTo>
                  <a:pt x="817" y="1465"/>
                </a:lnTo>
                <a:lnTo>
                  <a:pt x="821" y="1485"/>
                </a:lnTo>
                <a:lnTo>
                  <a:pt x="806" y="1540"/>
                </a:lnTo>
                <a:lnTo>
                  <a:pt x="825" y="1601"/>
                </a:lnTo>
                <a:lnTo>
                  <a:pt x="890" y="1640"/>
                </a:lnTo>
                <a:lnTo>
                  <a:pt x="978" y="1656"/>
                </a:lnTo>
                <a:lnTo>
                  <a:pt x="1112" y="1673"/>
                </a:lnTo>
                <a:lnTo>
                  <a:pt x="1227" y="1665"/>
                </a:lnTo>
                <a:lnTo>
                  <a:pt x="1323" y="1634"/>
                </a:lnTo>
                <a:lnTo>
                  <a:pt x="1392" y="1584"/>
                </a:lnTo>
                <a:lnTo>
                  <a:pt x="1454" y="1501"/>
                </a:lnTo>
                <a:lnTo>
                  <a:pt x="1523" y="1391"/>
                </a:lnTo>
                <a:lnTo>
                  <a:pt x="1557" y="1283"/>
                </a:lnTo>
                <a:lnTo>
                  <a:pt x="1565" y="1205"/>
                </a:lnTo>
                <a:lnTo>
                  <a:pt x="1546" y="1105"/>
                </a:lnTo>
                <a:lnTo>
                  <a:pt x="1500" y="1028"/>
                </a:lnTo>
                <a:lnTo>
                  <a:pt x="1458" y="981"/>
                </a:lnTo>
                <a:lnTo>
                  <a:pt x="1389" y="934"/>
                </a:lnTo>
                <a:cubicBezTo>
                  <a:pt x="1310" y="914"/>
                  <a:pt x="1331" y="928"/>
                  <a:pt x="1308" y="911"/>
                </a:cubicBezTo>
                <a:lnTo>
                  <a:pt x="1166" y="881"/>
                </a:lnTo>
                <a:lnTo>
                  <a:pt x="1139" y="848"/>
                </a:lnTo>
                <a:lnTo>
                  <a:pt x="1103" y="840"/>
                </a:lnTo>
                <a:lnTo>
                  <a:pt x="1067" y="804"/>
                </a:lnTo>
                <a:lnTo>
                  <a:pt x="1059" y="760"/>
                </a:lnTo>
                <a:lnTo>
                  <a:pt x="1066" y="709"/>
                </a:lnTo>
                <a:lnTo>
                  <a:pt x="1063" y="640"/>
                </a:lnTo>
                <a:lnTo>
                  <a:pt x="1103" y="348"/>
                </a:lnTo>
                <a:lnTo>
                  <a:pt x="1087" y="244"/>
                </a:lnTo>
                <a:lnTo>
                  <a:pt x="1055" y="200"/>
                </a:lnTo>
                <a:lnTo>
                  <a:pt x="1039" y="160"/>
                </a:lnTo>
                <a:lnTo>
                  <a:pt x="1015" y="148"/>
                </a:lnTo>
                <a:lnTo>
                  <a:pt x="983" y="148"/>
                </a:lnTo>
                <a:lnTo>
                  <a:pt x="967" y="172"/>
                </a:lnTo>
                <a:lnTo>
                  <a:pt x="923" y="212"/>
                </a:lnTo>
                <a:lnTo>
                  <a:pt x="835" y="236"/>
                </a:lnTo>
                <a:lnTo>
                  <a:pt x="747" y="236"/>
                </a:lnTo>
                <a:lnTo>
                  <a:pt x="679" y="204"/>
                </a:lnTo>
                <a:lnTo>
                  <a:pt x="611" y="148"/>
                </a:lnTo>
                <a:lnTo>
                  <a:pt x="571" y="76"/>
                </a:lnTo>
                <a:lnTo>
                  <a:pt x="523" y="28"/>
                </a:lnTo>
                <a:lnTo>
                  <a:pt x="423" y="0"/>
                </a:lnTo>
                <a:lnTo>
                  <a:pt x="339" y="12"/>
                </a:lnTo>
                <a:lnTo>
                  <a:pt x="307" y="68"/>
                </a:lnTo>
                <a:lnTo>
                  <a:pt x="291" y="120"/>
                </a:lnTo>
                <a:lnTo>
                  <a:pt x="291" y="324"/>
                </a:lnTo>
                <a:lnTo>
                  <a:pt x="335" y="552"/>
                </a:lnTo>
                <a:lnTo>
                  <a:pt x="375" y="740"/>
                </a:lnTo>
                <a:lnTo>
                  <a:pt x="379" y="844"/>
                </a:lnTo>
                <a:lnTo>
                  <a:pt x="345" y="878"/>
                </a:lnTo>
                <a:lnTo>
                  <a:pt x="261" y="900"/>
                </a:lnTo>
                <a:lnTo>
                  <a:pt x="245" y="92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scene3d>
            <a:camera prst="obliqueTopLeft"/>
            <a:lightRig rig="threePt" dir="t"/>
          </a:scene3d>
          <a:sp3d/>
        </p:spPr>
        <p:txBody>
          <a:bodyPr/>
          <a:lstStyle/>
          <a:p>
            <a:endParaRPr lang="en-US">
              <a:latin typeface="Helvetica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602976" y="28410059"/>
            <a:ext cx="901491" cy="213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8003768" y="28361580"/>
            <a:ext cx="901491" cy="213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63303" y="27995869"/>
            <a:ext cx="2991782" cy="1321369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sunrise" dir="t">
              <a:rot lat="0" lon="0" rev="10800000"/>
            </a:lightRig>
          </a:scene3d>
          <a:sp3d extrusionH="1270000" prstMaterial="dkEdge">
            <a:bevelT w="0"/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278231" y="28481396"/>
            <a:ext cx="2893402" cy="293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sunrise" dir="t">
              <a:rot lat="0" lon="0" rev="10800000"/>
            </a:lightRig>
          </a:scene3d>
          <a:sp3d extrusionH="889000" prstMaterial="dkEdge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41" name="Block Arc 40"/>
          <p:cNvSpPr/>
          <p:nvPr/>
        </p:nvSpPr>
        <p:spPr bwMode="auto">
          <a:xfrm rot="10800000">
            <a:off x="26073620" y="10133069"/>
            <a:ext cx="1867874" cy="1856755"/>
          </a:xfrm>
          <a:prstGeom prst="blockArc">
            <a:avLst>
              <a:gd name="adj1" fmla="val 10727866"/>
              <a:gd name="adj2" fmla="val 92883"/>
              <a:gd name="adj3" fmla="val 15732"/>
            </a:avLst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Right"/>
            <a:lightRig rig="sunrise" dir="t"/>
          </a:scene3d>
          <a:sp3d extrusionH="889000" prstMaterial="dkEdge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pic>
        <p:nvPicPr>
          <p:cNvPr id="90" name="Picture 89" descr="sponsor_logo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4315" y="30573424"/>
            <a:ext cx="2647615" cy="1376760"/>
          </a:xfrm>
          <a:prstGeom prst="rect">
            <a:avLst/>
          </a:prstGeom>
        </p:spPr>
      </p:pic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1198396" y="6568324"/>
            <a:ext cx="13312330" cy="95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/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BACKGROUND</a:t>
            </a:r>
          </a:p>
          <a:p>
            <a:pPr defTabSz="457200"/>
            <a:endParaRPr lang="en-US" sz="2100" b="1" dirty="0">
              <a:latin typeface="Helvetica"/>
            </a:endParaRPr>
          </a:p>
        </p:txBody>
      </p:sp>
      <p:sp>
        <p:nvSpPr>
          <p:cNvPr id="101" name="Text Box 28"/>
          <p:cNvSpPr txBox="1">
            <a:spLocks noChangeArrowheads="1"/>
          </p:cNvSpPr>
          <p:nvPr/>
        </p:nvSpPr>
        <p:spPr bwMode="auto">
          <a:xfrm>
            <a:off x="29550699" y="19844479"/>
            <a:ext cx="13258800" cy="716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373" tIns="39187" rIns="78373" bIns="39187">
            <a:spAutoFit/>
          </a:bodyPr>
          <a:lstStyle/>
          <a:p>
            <a:pPr algn="ctr" defTabSz="4389438">
              <a:tabLst>
                <a:tab pos="228600" algn="l"/>
              </a:tabLst>
            </a:pPr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DISCUSSION</a:t>
            </a:r>
          </a:p>
          <a:p>
            <a:pPr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  <a:latin typeface="Helvetica"/>
              </a:rPr>
              <a:t>Spatially Varying Reshaping Response</a:t>
            </a:r>
          </a:p>
          <a:p>
            <a:pPr marL="457200" lvl="2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indicates presence of non-uniform residual stress</a:t>
            </a:r>
          </a:p>
          <a:p>
            <a:pPr marL="457200" lvl="2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identifies compression and tension as distinct mediators of cartilage reshaping </a:t>
            </a:r>
          </a:p>
          <a:p>
            <a:pPr marL="457200" lvl="2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cartilage from different animals might respond differently during bending process</a:t>
            </a:r>
          </a:p>
          <a:p>
            <a:pPr marL="0" lvl="3"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</a:t>
            </a:r>
            <a:r>
              <a:rPr lang="en-US" sz="2700" b="1" dirty="0" smtClean="0">
                <a:solidFill>
                  <a:srgbClr val="00B0F0"/>
                </a:solidFill>
                <a:latin typeface="Helvetica"/>
              </a:rPr>
              <a:t>GAG Distribution</a:t>
            </a:r>
          </a:p>
          <a:p>
            <a:pPr marL="457200" lvl="4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Uniform profiles in D0, FSW samples indicates homogeneity of middle-zone tissue</a:t>
            </a:r>
          </a:p>
          <a:p>
            <a:pPr marL="457200" lvl="4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Profile in bent samples does not reflect predicted changes in tissue volume</a:t>
            </a:r>
          </a:p>
          <a:p>
            <a:pPr marL="914400" lvl="5"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May suggest non-uniform GAG remodeling</a:t>
            </a:r>
          </a:p>
          <a:p>
            <a:pPr marL="0" lvl="3"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</a:t>
            </a:r>
            <a:r>
              <a:rPr lang="en-US" sz="2700" b="1" dirty="0" smtClean="0">
                <a:solidFill>
                  <a:srgbClr val="ED03D1"/>
                </a:solidFill>
                <a:latin typeface="Helvetica"/>
              </a:rPr>
              <a:t>Future study</a:t>
            </a:r>
          </a:p>
          <a:p>
            <a:pPr marL="457200" lvl="4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Increase sample size to get more reliable statistical results </a:t>
            </a:r>
          </a:p>
          <a:p>
            <a:pPr marL="457200" lvl="4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Evaluate reshaping in additional animals </a:t>
            </a:r>
          </a:p>
          <a:p>
            <a:pPr marL="457200" lvl="4" algn="just" defTabSz="4389438">
              <a:lnSpc>
                <a:spcPct val="90000"/>
              </a:lnSpc>
              <a:spcBef>
                <a:spcPts val="600"/>
              </a:spcBef>
              <a:buFontTx/>
              <a:buChar char="–"/>
              <a:tabLst>
                <a:tab pos="228600" algn="l"/>
              </a:tabLst>
            </a:pPr>
            <a:r>
              <a:rPr lang="en-US" sz="2700" b="1" dirty="0" smtClean="0">
                <a:latin typeface="Helvetica"/>
              </a:rPr>
              <a:t> Compare histology and GAG profiles</a:t>
            </a:r>
            <a:endParaRPr lang="en-US" sz="3600" b="1" dirty="0">
              <a:solidFill>
                <a:srgbClr val="333399"/>
              </a:solidFill>
              <a:latin typeface="Helvetic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80350" y="26558907"/>
            <a:ext cx="519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438"/>
            <a:r>
              <a:rPr lang="en-US" sz="2800" b="1" i="1" dirty="0" smtClean="0">
                <a:solidFill>
                  <a:srgbClr val="00B0F0"/>
                </a:solidFill>
                <a:latin typeface="Helvetica"/>
              </a:rPr>
              <a:t>Cartilage Sample Preparation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471284" y="6519103"/>
            <a:ext cx="12875116" cy="96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i="1" dirty="0" smtClean="0">
                <a:solidFill>
                  <a:srgbClr val="00B0F0"/>
                </a:solidFill>
                <a:latin typeface="Helvetica"/>
              </a:rPr>
              <a:t>Sample Culture</a:t>
            </a:r>
          </a:p>
          <a:p>
            <a:pPr>
              <a:tabLst>
                <a:tab pos="228600" algn="l"/>
              </a:tabLst>
            </a:pPr>
            <a:r>
              <a:rPr lang="en-US" sz="2800" b="1" i="1" dirty="0" smtClean="0">
                <a:solidFill>
                  <a:srgbClr val="00B0F0"/>
                </a:solidFill>
                <a:latin typeface="Helvetica"/>
              </a:rPr>
              <a:t>	</a:t>
            </a:r>
            <a:r>
              <a:rPr lang="en-US" sz="2800" b="1" i="1" dirty="0" smtClean="0">
                <a:solidFill>
                  <a:srgbClr val="ED03D1"/>
                </a:solidFill>
                <a:latin typeface="Helvetica"/>
              </a:rPr>
              <a:t>I.  Free Swelling Samples (FSW)</a:t>
            </a:r>
            <a:endParaRPr lang="en-US" sz="2800" dirty="0">
              <a:solidFill>
                <a:srgbClr val="ED03D1"/>
              </a:solidFill>
              <a:latin typeface="Helvetica"/>
            </a:endParaRPr>
          </a:p>
        </p:txBody>
      </p:sp>
      <p:pic>
        <p:nvPicPr>
          <p:cNvPr id="114" name="Picture 5" descr="DSC01351"/>
          <p:cNvPicPr>
            <a:picLocks noChangeAspect="1" noChangeArrowheads="1"/>
          </p:cNvPicPr>
          <p:nvPr/>
        </p:nvPicPr>
        <p:blipFill>
          <a:blip r:embed="rId9" cstate="print"/>
          <a:srcRect l="36853" t="6818" r="25192"/>
          <a:stretch>
            <a:fillRect/>
          </a:stretch>
        </p:blipFill>
        <p:spPr bwMode="auto">
          <a:xfrm>
            <a:off x="16248976" y="9671117"/>
            <a:ext cx="1694375" cy="3121410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16902489" y="10630317"/>
            <a:ext cx="3334870" cy="1430766"/>
            <a:chOff x="2366682" y="26528359"/>
            <a:chExt cx="3334870" cy="1430766"/>
          </a:xfrm>
        </p:grpSpPr>
        <p:sp>
          <p:nvSpPr>
            <p:cNvPr id="115" name="Oval 114"/>
            <p:cNvSpPr/>
            <p:nvPr/>
          </p:nvSpPr>
          <p:spPr bwMode="auto">
            <a:xfrm>
              <a:off x="2366682" y="27076998"/>
              <a:ext cx="570156" cy="505609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  <a:sp3d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cxnSp>
          <p:nvCxnSpPr>
            <p:cNvPr id="118" name="Straight Connector 117"/>
            <p:cNvCxnSpPr>
              <a:stCxn id="115" idx="0"/>
            </p:cNvCxnSpPr>
            <p:nvPr/>
          </p:nvCxnSpPr>
          <p:spPr bwMode="auto">
            <a:xfrm rot="5400000" flipH="1" flipV="1">
              <a:off x="3886201" y="25293917"/>
              <a:ext cx="548640" cy="301752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115" idx="4"/>
            </p:cNvCxnSpPr>
            <p:nvPr/>
          </p:nvCxnSpPr>
          <p:spPr bwMode="auto">
            <a:xfrm rot="16200000" flipH="1">
              <a:off x="3988397" y="26245969"/>
              <a:ext cx="376518" cy="30497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6" name="Straight Arrow Connector 125"/>
          <p:cNvCxnSpPr/>
          <p:nvPr/>
        </p:nvCxnSpPr>
        <p:spPr bwMode="auto">
          <a:xfrm>
            <a:off x="10101262" y="28097767"/>
            <a:ext cx="289380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5400000">
            <a:off x="9810805" y="28452770"/>
            <a:ext cx="30121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rot="16200000" flipH="1">
            <a:off x="13195103" y="28288933"/>
            <a:ext cx="197708" cy="148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13391075" y="2810057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2 mm</a:t>
            </a:r>
            <a:endParaRPr lang="en-US" sz="2400" dirty="0">
              <a:latin typeface="Helvetic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1259212" y="2771228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10mm</a:t>
            </a:r>
            <a:endParaRPr lang="en-US" sz="2400" dirty="0">
              <a:latin typeface="Helvetic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012221" y="2819541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1 mm</a:t>
            </a:r>
            <a:endParaRPr lang="en-US" sz="2400" dirty="0">
              <a:latin typeface="Helvetica"/>
            </a:endParaRPr>
          </a:p>
        </p:txBody>
      </p:sp>
      <p:grpSp>
        <p:nvGrpSpPr>
          <p:cNvPr id="262" name="Group 261"/>
          <p:cNvGrpSpPr/>
          <p:nvPr/>
        </p:nvGrpSpPr>
        <p:grpSpPr>
          <a:xfrm>
            <a:off x="20327009" y="9969569"/>
            <a:ext cx="2186140" cy="2067634"/>
            <a:chOff x="6565521" y="26024193"/>
            <a:chExt cx="2186140" cy="2067634"/>
          </a:xfrm>
        </p:grpSpPr>
        <p:sp>
          <p:nvSpPr>
            <p:cNvPr id="294" name="Oval 293"/>
            <p:cNvSpPr/>
            <p:nvPr/>
          </p:nvSpPr>
          <p:spPr bwMode="auto">
            <a:xfrm>
              <a:off x="7020361" y="26256593"/>
              <a:ext cx="1258872" cy="1300103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  <a:sp3d extrusionH="889000">
              <a:extrusionClr>
                <a:schemeClr val="accent1">
                  <a:lumMod val="90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6565521" y="27625474"/>
              <a:ext cx="457200" cy="43927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  <a:sp3d extrusionH="889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294461" y="27652557"/>
              <a:ext cx="457200" cy="43927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  <a:sp3d extrusionH="889000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35" name="Block Arc 34"/>
            <p:cNvSpPr/>
            <p:nvPr/>
          </p:nvSpPr>
          <p:spPr bwMode="auto">
            <a:xfrm rot="10800000">
              <a:off x="6725973" y="26024193"/>
              <a:ext cx="1867874" cy="1856755"/>
            </a:xfrm>
            <a:prstGeom prst="blockArc">
              <a:avLst>
                <a:gd name="adj1" fmla="val 10727866"/>
                <a:gd name="adj2" fmla="val 92883"/>
                <a:gd name="adj3" fmla="val 1573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BottomRight"/>
              <a:lightRig rig="sunrise" dir="t"/>
            </a:scene3d>
            <a:sp3d extrusionH="889000" prstMaterial="dkEdge">
              <a:extrusionClr>
                <a:schemeClr val="bg1"/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023953" y="26269077"/>
              <a:ext cx="1258872" cy="1300103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  <a:sp3d>
              <a:extrusionClr>
                <a:schemeClr val="bg1">
                  <a:lumMod val="85000"/>
                </a:schemeClr>
              </a:extrusion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072171" y="26504370"/>
              <a:ext cx="126450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88900"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Helvetica"/>
                </a:rPr>
                <a:t>4.75 mm</a:t>
              </a:r>
              <a:endParaRPr lang="en-US" sz="2000" dirty="0">
                <a:solidFill>
                  <a:srgbClr val="FF0000"/>
                </a:solidFill>
                <a:latin typeface="Helvetica"/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 bwMode="auto">
            <a:xfrm rot="10800000" flipH="1">
              <a:off x="7032586" y="26940570"/>
              <a:ext cx="1258872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scene3d>
              <a:camera prst="orthographicFront"/>
              <a:lightRig rig="threePt" dir="t"/>
            </a:scene3d>
            <a:sp3d extrusionH="88900"/>
          </p:spPr>
        </p:cxnSp>
      </p:grpSp>
      <p:sp>
        <p:nvSpPr>
          <p:cNvPr id="218" name="Text Box 15"/>
          <p:cNvSpPr txBox="1">
            <a:spLocks noChangeArrowheads="1"/>
          </p:cNvSpPr>
          <p:nvPr/>
        </p:nvSpPr>
        <p:spPr bwMode="auto">
          <a:xfrm>
            <a:off x="880350" y="11612568"/>
            <a:ext cx="13442213" cy="53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b="1" dirty="0" smtClean="0">
                <a:latin typeface="Helvetica"/>
              </a:rPr>
              <a:t> </a:t>
            </a:r>
            <a:r>
              <a:rPr lang="en-US" sz="2700" b="1" u="sng" dirty="0" smtClean="0">
                <a:solidFill>
                  <a:srgbClr val="ED03D1"/>
                </a:solidFill>
                <a:latin typeface="Helvetica"/>
              </a:rPr>
              <a:t>Residual Stress </a:t>
            </a:r>
            <a:r>
              <a:rPr lang="en-US" sz="2700" b="1" dirty="0" smtClean="0">
                <a:latin typeface="Helvetica"/>
              </a:rPr>
              <a:t>(also called internal stress)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[4]</a:t>
            </a:r>
          </a:p>
          <a:p>
            <a:pPr lvl="1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PG swelling stress (Donna osmotic effect)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  <a:sym typeface="Wingdings" pitchFamily="2" charset="2"/>
              </a:rPr>
              <a:t>[5]</a:t>
            </a:r>
          </a:p>
          <a:p>
            <a:pPr lvl="1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Collagen tensile stress, constraining PGs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  <a:sym typeface="Wingdings" pitchFamily="2" charset="2"/>
              </a:rPr>
              <a:t>[6]</a:t>
            </a:r>
          </a:p>
          <a:p>
            <a:pPr lvl="1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May be altered during tissue remodeling 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solidFill>
                  <a:srgbClr val="33CC33"/>
                </a:solidFill>
                <a:latin typeface="Helvetica"/>
                <a:sym typeface="Wingdings" pitchFamily="2" charset="2"/>
              </a:rPr>
              <a:t> </a:t>
            </a:r>
            <a:r>
              <a:rPr lang="en-US" sz="2700" b="1" u="sng" dirty="0" smtClean="0">
                <a:solidFill>
                  <a:srgbClr val="33CC33"/>
                </a:solidFill>
                <a:latin typeface="Helvetica"/>
                <a:sym typeface="Wingdings" pitchFamily="2" charset="2"/>
              </a:rPr>
              <a:t>Mechanical Reshaping of Cartilage</a:t>
            </a:r>
            <a:r>
              <a:rPr lang="en-US" sz="2700" b="1" dirty="0" smtClean="0">
                <a:latin typeface="Helvetica"/>
                <a:sym typeface="Wingdings" pitchFamily="2" charset="2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  <a:sym typeface="Wingdings" pitchFamily="2" charset="2"/>
              </a:rPr>
              <a:t>[7]</a:t>
            </a:r>
          </a:p>
          <a:p>
            <a:pPr marL="4572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Induced by bending during culture</a:t>
            </a:r>
          </a:p>
          <a:p>
            <a:pPr marL="9144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Compression on inner side</a:t>
            </a:r>
          </a:p>
          <a:p>
            <a:pPr marL="9144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Tension on outer side</a:t>
            </a:r>
          </a:p>
          <a:p>
            <a:pPr marL="4572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May facilitate formation of shaped </a:t>
            </a:r>
            <a:r>
              <a:rPr lang="en-US" sz="2700" b="1" dirty="0" err="1" smtClean="0">
                <a:latin typeface="Helvetica"/>
                <a:sym typeface="Wingdings" pitchFamily="2" charset="2"/>
              </a:rPr>
              <a:t>chondral</a:t>
            </a:r>
            <a:r>
              <a:rPr lang="en-US" sz="2700" b="1" dirty="0" smtClean="0">
                <a:latin typeface="Helvetica"/>
                <a:sym typeface="Wingdings" pitchFamily="2" charset="2"/>
              </a:rPr>
              <a:t> grafts</a:t>
            </a:r>
          </a:p>
          <a:p>
            <a:pPr marL="9144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Repair of </a:t>
            </a:r>
            <a:r>
              <a:rPr lang="en-US" sz="2700" b="1" dirty="0" err="1" smtClean="0">
                <a:latin typeface="Helvetica"/>
                <a:sym typeface="Wingdings" pitchFamily="2" charset="2"/>
              </a:rPr>
              <a:t>articular</a:t>
            </a:r>
            <a:r>
              <a:rPr lang="en-US" sz="2700" b="1" dirty="0" smtClean="0">
                <a:latin typeface="Helvetica"/>
                <a:sym typeface="Wingdings" pitchFamily="2" charset="2"/>
              </a:rPr>
              <a:t> defects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  <a:sym typeface="Wingdings" pitchFamily="2" charset="2"/>
              </a:rPr>
              <a:t>[8]</a:t>
            </a:r>
          </a:p>
          <a:p>
            <a:pPr marL="9144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Reconstruction of features of the head and neck</a:t>
            </a:r>
          </a:p>
          <a:p>
            <a:pPr marL="685800" lvl="1" indent="-228600" algn="just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endParaRPr lang="en-US" sz="2700" dirty="0" smtClean="0">
              <a:latin typeface="Helvetica"/>
              <a:sym typeface="Wingdings" pitchFamily="2" charset="2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4060405" y="7254865"/>
            <a:ext cx="10240212" cy="443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just" defTabSz="4389438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b="1" dirty="0" smtClean="0">
                <a:solidFill>
                  <a:srgbClr val="7030A0"/>
                </a:solidFill>
                <a:latin typeface="Helvetica"/>
              </a:rPr>
              <a:t> </a:t>
            </a:r>
            <a:r>
              <a:rPr lang="en-US" sz="2700" b="1" u="sng" dirty="0" smtClean="0">
                <a:solidFill>
                  <a:srgbClr val="7030A0"/>
                </a:solidFill>
                <a:latin typeface="Helvetica"/>
              </a:rPr>
              <a:t>Cartilage </a:t>
            </a:r>
            <a:r>
              <a:rPr lang="en-US" sz="2700" b="1" u="sng" dirty="0" err="1" smtClean="0">
                <a:solidFill>
                  <a:srgbClr val="7030A0"/>
                </a:solidFill>
                <a:latin typeface="Helvetica"/>
              </a:rPr>
              <a:t>compostion</a:t>
            </a:r>
            <a:endParaRPr lang="en-US" sz="2700" b="1" u="sng" dirty="0" smtClean="0">
              <a:solidFill>
                <a:srgbClr val="7030A0"/>
              </a:solidFill>
              <a:latin typeface="Helvetica"/>
            </a:endParaRP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dirty="0" smtClean="0">
                <a:latin typeface="Helvetica"/>
                <a:sym typeface="Wingdings" pitchFamily="2" charset="2"/>
              </a:rPr>
              <a:t> </a:t>
            </a:r>
            <a:r>
              <a:rPr lang="en-US" sz="2700" b="1" dirty="0" err="1" smtClean="0">
                <a:latin typeface="Helvetica"/>
                <a:sym typeface="Wingdings" pitchFamily="2" charset="2"/>
              </a:rPr>
              <a:t>Chondrocytes</a:t>
            </a:r>
            <a:endParaRPr lang="en-US" sz="2700" b="1" dirty="0" smtClean="0">
              <a:latin typeface="Helvetica"/>
              <a:sym typeface="Wingdings" pitchFamily="2" charset="2"/>
            </a:endParaRPr>
          </a:p>
          <a:p>
            <a:pPr marL="685800" lvl="1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Extracellular matrix</a:t>
            </a:r>
          </a:p>
          <a:p>
            <a:pPr marL="11430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Collagen network</a:t>
            </a:r>
          </a:p>
          <a:p>
            <a:pPr marL="11430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</a:t>
            </a:r>
            <a:r>
              <a:rPr lang="en-US" sz="2700" b="1" dirty="0" err="1" smtClean="0">
                <a:latin typeface="Helvetica"/>
                <a:sym typeface="Wingdings" pitchFamily="2" charset="2"/>
              </a:rPr>
              <a:t>Proteoglycans</a:t>
            </a:r>
            <a:r>
              <a:rPr lang="en-US" sz="2700" b="1" dirty="0" smtClean="0">
                <a:latin typeface="Helvetica"/>
                <a:sym typeface="Wingdings" pitchFamily="2" charset="2"/>
              </a:rPr>
              <a:t> (PG) consists of </a:t>
            </a:r>
          </a:p>
          <a:p>
            <a:pPr marL="16002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A protein core</a:t>
            </a:r>
          </a:p>
          <a:p>
            <a:pPr marL="1600200" lvl="3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700" b="1" dirty="0" err="1" smtClean="0">
                <a:latin typeface="Helvetica"/>
                <a:sym typeface="Wingdings" pitchFamily="2" charset="2"/>
              </a:rPr>
              <a:t>Glycosaminoglycan</a:t>
            </a:r>
            <a:r>
              <a:rPr lang="en-US" sz="2700" b="1" dirty="0" smtClean="0">
                <a:latin typeface="Helvetica"/>
                <a:sym typeface="Wingdings" pitchFamily="2" charset="2"/>
              </a:rPr>
              <a:t> (GAG) side chains with negative charged group(s)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  <a:sym typeface="Wingdings" pitchFamily="2" charset="2"/>
              </a:rPr>
              <a:t>[2,3]</a:t>
            </a:r>
          </a:p>
          <a:p>
            <a:pPr marL="11430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Water + Ions</a:t>
            </a:r>
          </a:p>
          <a:p>
            <a:pPr marL="1143000" lvl="2" indent="-228600" algn="just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2700" b="1" dirty="0" smtClean="0">
                <a:latin typeface="Helvetica"/>
                <a:sym typeface="Wingdings" pitchFamily="2" charset="2"/>
              </a:rPr>
              <a:t> </a:t>
            </a:r>
            <a:endParaRPr lang="en-US" sz="2700" b="1" dirty="0" smtClean="0">
              <a:solidFill>
                <a:srgbClr val="FF0000"/>
              </a:solidFill>
              <a:latin typeface="Helvetica"/>
              <a:sym typeface="Wingdings" pitchFamily="2" charset="2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952706" y="29830261"/>
            <a:ext cx="36766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Helvetica"/>
              </a:rPr>
              <a:t>Patellofemoral</a:t>
            </a:r>
            <a:endParaRPr lang="en-US" sz="2700" dirty="0" smtClean="0">
              <a:latin typeface="Helvetica"/>
            </a:endParaRPr>
          </a:p>
          <a:p>
            <a:pPr algn="ctr"/>
            <a:r>
              <a:rPr lang="en-US" sz="2700" dirty="0" smtClean="0">
                <a:latin typeface="Helvetica"/>
              </a:rPr>
              <a:t>Groove</a:t>
            </a:r>
          </a:p>
          <a:p>
            <a:pPr algn="ctr"/>
            <a:r>
              <a:rPr lang="en-US" sz="2700" dirty="0" smtClean="0">
                <a:latin typeface="Helvetica"/>
              </a:rPr>
              <a:t>(1-3 week old bovines)</a:t>
            </a:r>
            <a:endParaRPr lang="en-US" sz="2700" dirty="0">
              <a:latin typeface="Helvetica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2525518" y="11252227"/>
            <a:ext cx="38878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Helvetica"/>
              </a:rPr>
              <a:t>DMEM+ 20% FBS</a:t>
            </a:r>
          </a:p>
          <a:p>
            <a:pPr algn="ctr"/>
            <a:r>
              <a:rPr lang="en-US" sz="2700" dirty="0" smtClean="0">
                <a:latin typeface="Helvetica"/>
              </a:rPr>
              <a:t>100 </a:t>
            </a:r>
            <a:r>
              <a:rPr lang="en-US" sz="2800" dirty="0" smtClean="0">
                <a:latin typeface="Helvetica"/>
              </a:rPr>
              <a:t>µ</a:t>
            </a:r>
            <a:r>
              <a:rPr lang="en-US" sz="2700" dirty="0" smtClean="0">
                <a:latin typeface="Helvetica"/>
              </a:rPr>
              <a:t>g/ml </a:t>
            </a:r>
            <a:r>
              <a:rPr lang="en-US" sz="2700" dirty="0" err="1" smtClean="0">
                <a:latin typeface="Helvetica"/>
              </a:rPr>
              <a:t>ascorbate</a:t>
            </a:r>
            <a:endParaRPr lang="en-US" sz="2700" dirty="0">
              <a:latin typeface="Helvetica"/>
            </a:endParaRPr>
          </a:p>
        </p:txBody>
      </p:sp>
      <p:sp>
        <p:nvSpPr>
          <p:cNvPr id="235" name="Right Arrow 234"/>
          <p:cNvSpPr/>
          <p:nvPr/>
        </p:nvSpPr>
        <p:spPr bwMode="auto">
          <a:xfrm>
            <a:off x="23205211" y="10994694"/>
            <a:ext cx="2590301" cy="2926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3955082" y="10456469"/>
            <a:ext cx="12041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Helvetica"/>
              </a:rPr>
              <a:t>6 days</a:t>
            </a:r>
          </a:p>
        </p:txBody>
      </p:sp>
      <p:sp>
        <p:nvSpPr>
          <p:cNvPr id="240" name="Text Box 15"/>
          <p:cNvSpPr txBox="1">
            <a:spLocks noChangeArrowheads="1"/>
          </p:cNvSpPr>
          <p:nvPr/>
        </p:nvSpPr>
        <p:spPr bwMode="auto">
          <a:xfrm>
            <a:off x="15334735" y="27058895"/>
            <a:ext cx="13383572" cy="4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defTabSz="457200"/>
            <a:r>
              <a:rPr lang="en-US" sz="2700" b="1" i="1" dirty="0" smtClean="0">
                <a:solidFill>
                  <a:srgbClr val="0070C0"/>
                </a:solidFill>
                <a:latin typeface="Helvetica"/>
              </a:rPr>
              <a:t>1. GAG Distribution Analysis</a:t>
            </a:r>
            <a:endParaRPr lang="en-US" sz="2700" b="1" dirty="0">
              <a:solidFill>
                <a:srgbClr val="0070C0"/>
              </a:solidFill>
              <a:latin typeface="Helvetica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2590999" y="28168611"/>
            <a:ext cx="5636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i="1" dirty="0" smtClean="0">
                <a:solidFill>
                  <a:srgbClr val="FF0000"/>
                </a:solidFill>
                <a:latin typeface="Helvetica"/>
              </a:rPr>
              <a:t>Figure 1.  </a:t>
            </a:r>
            <a:r>
              <a:rPr lang="en-US" sz="2700" b="1" dirty="0" smtClean="0">
                <a:latin typeface="Helvetica"/>
              </a:rPr>
              <a:t>GAG concentration  of cartilage slices cut along the depth of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(A) </a:t>
            </a:r>
            <a:r>
              <a:rPr lang="en-US" sz="2700" b="1" dirty="0" smtClean="0">
                <a:latin typeface="Helvetica"/>
              </a:rPr>
              <a:t>bent +cultured (n=6)</a:t>
            </a:r>
          </a:p>
          <a:p>
            <a:pPr algn="just"/>
            <a:r>
              <a:rPr lang="en-US" sz="2700" b="1" dirty="0" smtClean="0">
                <a:solidFill>
                  <a:srgbClr val="003366"/>
                </a:solidFill>
                <a:latin typeface="Helvetica"/>
              </a:rPr>
              <a:t>(B) </a:t>
            </a:r>
            <a:r>
              <a:rPr lang="en-US" sz="2700" b="1" dirty="0" smtClean="0">
                <a:latin typeface="Helvetica"/>
              </a:rPr>
              <a:t>free-swelling cultured  (n=5)</a:t>
            </a:r>
          </a:p>
          <a:p>
            <a:pPr algn="just"/>
            <a:r>
              <a:rPr lang="en-US" sz="2700" b="1" dirty="0" smtClean="0">
                <a:solidFill>
                  <a:srgbClr val="008000"/>
                </a:solidFill>
                <a:latin typeface="Helvetica"/>
              </a:rPr>
              <a:t>(C) </a:t>
            </a:r>
            <a:r>
              <a:rPr lang="en-US" sz="2700" b="1" dirty="0" smtClean="0">
                <a:latin typeface="Helvetica"/>
              </a:rPr>
              <a:t>non cultured samples (n=4)</a:t>
            </a:r>
            <a:endParaRPr lang="en-US" sz="2700" dirty="0">
              <a:latin typeface="Helvetica"/>
            </a:endParaRPr>
          </a:p>
        </p:txBody>
      </p:sp>
      <p:sp>
        <p:nvSpPr>
          <p:cNvPr id="247" name="Text Box 15"/>
          <p:cNvSpPr txBox="1">
            <a:spLocks noChangeArrowheads="1"/>
          </p:cNvSpPr>
          <p:nvPr/>
        </p:nvSpPr>
        <p:spPr bwMode="auto">
          <a:xfrm>
            <a:off x="29668686" y="14027732"/>
            <a:ext cx="13258800" cy="4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defTabSz="457200"/>
            <a:r>
              <a:rPr lang="en-US" sz="2700" b="1" i="1" dirty="0" smtClean="0">
                <a:solidFill>
                  <a:srgbClr val="00B050"/>
                </a:solidFill>
                <a:latin typeface="Helvetica"/>
              </a:rPr>
              <a:t>3. Histology</a:t>
            </a:r>
            <a:r>
              <a:rPr lang="en-US" sz="2700" b="1" i="1" dirty="0">
                <a:solidFill>
                  <a:srgbClr val="00B050"/>
                </a:solidFill>
                <a:latin typeface="Helvetica"/>
              </a:rPr>
              <a:t>	</a:t>
            </a:r>
            <a:endParaRPr lang="en-US" sz="2700" b="1" dirty="0">
              <a:solidFill>
                <a:srgbClr val="00B050"/>
              </a:solidFill>
              <a:latin typeface="Helvetica"/>
            </a:endParaRPr>
          </a:p>
        </p:txBody>
      </p:sp>
      <p:sp>
        <p:nvSpPr>
          <p:cNvPr id="248" name="Text Box 15"/>
          <p:cNvSpPr txBox="1">
            <a:spLocks noChangeArrowheads="1"/>
          </p:cNvSpPr>
          <p:nvPr/>
        </p:nvSpPr>
        <p:spPr bwMode="auto">
          <a:xfrm>
            <a:off x="36765836" y="12318964"/>
            <a:ext cx="6161650" cy="174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just" defTabSz="457200"/>
            <a:r>
              <a:rPr lang="en-US" sz="2700" b="1" i="1" dirty="0" smtClean="0">
                <a:solidFill>
                  <a:srgbClr val="FF0000"/>
                </a:solidFill>
                <a:latin typeface="Helvetica"/>
              </a:rPr>
              <a:t>Figure 2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. </a:t>
            </a:r>
            <a:r>
              <a:rPr lang="en-US" sz="2700" b="1" dirty="0" smtClean="0">
                <a:latin typeface="Helvetica"/>
              </a:rPr>
              <a:t>Relative changes relative to original angles (in degree) (</a:t>
            </a:r>
            <a:r>
              <a:rPr lang="en-US" sz="2700" dirty="0" smtClean="0">
                <a:latin typeface="Wingdings 2" pitchFamily="18" charset="2"/>
                <a:sym typeface="Wingdings 2"/>
              </a:rPr>
              <a:t></a:t>
            </a:r>
            <a:r>
              <a:rPr lang="en-US" sz="2700" b="1" dirty="0" smtClean="0">
                <a:latin typeface="Helvetica"/>
                <a:sym typeface="Wingdings 2"/>
              </a:rPr>
              <a:t>: p&lt;0.05, n=3 for animal 1, n=2 for animal 2).</a:t>
            </a:r>
            <a:endParaRPr lang="en-US" sz="2700" dirty="0" smtClean="0">
              <a:latin typeface="Wingdings 2" pitchFamily="18" charset="2"/>
            </a:endParaRPr>
          </a:p>
        </p:txBody>
      </p:sp>
      <p:sp>
        <p:nvSpPr>
          <p:cNvPr id="162" name="Text Box 15"/>
          <p:cNvSpPr txBox="1">
            <a:spLocks noChangeArrowheads="1"/>
          </p:cNvSpPr>
          <p:nvPr/>
        </p:nvSpPr>
        <p:spPr bwMode="auto">
          <a:xfrm>
            <a:off x="37898581" y="16034853"/>
            <a:ext cx="5028905" cy="13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just" defTabSz="457200"/>
            <a:r>
              <a:rPr lang="en-US" sz="2700" b="1" i="1" dirty="0" smtClean="0">
                <a:solidFill>
                  <a:srgbClr val="FF0000"/>
                </a:solidFill>
                <a:latin typeface="Helvetica"/>
              </a:rPr>
              <a:t>Figure 3. </a:t>
            </a:r>
            <a:r>
              <a:rPr lang="en-US" sz="2700" b="1" dirty="0" err="1" smtClean="0">
                <a:latin typeface="Helvetica"/>
              </a:rPr>
              <a:t>Safranin</a:t>
            </a:r>
            <a:r>
              <a:rPr lang="en-US" sz="2700" b="1" dirty="0" smtClean="0">
                <a:latin typeface="Helvetica"/>
              </a:rPr>
              <a:t> O stained cartilage.  </a:t>
            </a:r>
            <a:r>
              <a:rPr lang="en-US" sz="2700" b="1" dirty="0" err="1" smtClean="0">
                <a:latin typeface="Helvetica"/>
              </a:rPr>
              <a:t>Safranin</a:t>
            </a:r>
            <a:r>
              <a:rPr lang="en-US" sz="2700" b="1" dirty="0" smtClean="0">
                <a:latin typeface="Helvetica"/>
              </a:rPr>
              <a:t> O binds to GAG </a:t>
            </a:r>
            <a:r>
              <a:rPr lang="en-US" sz="2700" b="1" dirty="0" err="1" smtClean="0">
                <a:latin typeface="Helvetica"/>
              </a:rPr>
              <a:t>stoichiometrically</a:t>
            </a:r>
            <a:r>
              <a:rPr lang="en-US" sz="2700" b="1" dirty="0" smtClean="0">
                <a:latin typeface="Helvetica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[10]</a:t>
            </a:r>
            <a:r>
              <a:rPr lang="en-US" sz="2700" b="1" dirty="0" smtClean="0">
                <a:latin typeface="Helvetica"/>
              </a:rPr>
              <a:t>.  </a:t>
            </a:r>
            <a:endParaRPr lang="en-US" sz="2700" b="1" dirty="0">
              <a:latin typeface="Helvetica"/>
            </a:endParaRPr>
          </a:p>
        </p:txBody>
      </p:sp>
      <p:graphicFrame>
        <p:nvGraphicFramePr>
          <p:cNvPr id="199" name="Chart 198"/>
          <p:cNvGraphicFramePr>
            <a:graphicFrameLocks/>
          </p:cNvGraphicFramePr>
          <p:nvPr/>
        </p:nvGraphicFramePr>
        <p:xfrm>
          <a:off x="36099490" y="7103892"/>
          <a:ext cx="6118080" cy="556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3" name="Rectangle 252"/>
          <p:cNvSpPr/>
          <p:nvPr/>
        </p:nvSpPr>
        <p:spPr bwMode="auto">
          <a:xfrm>
            <a:off x="2436953" y="27893291"/>
            <a:ext cx="296802" cy="16950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st="2540000" dir="21540000" sx="193000" sy="193000" algn="ctr" rotWithShape="0">
              <a:schemeClr val="bg1">
                <a:alpha val="17000"/>
              </a:schemeClr>
            </a:outerShdw>
          </a:effectLst>
          <a:scene3d>
            <a:camera prst="obliqueTopLeft"/>
            <a:lightRig rig="brightRoom" dir="t"/>
          </a:scene3d>
          <a:sp3d extrusionH="254000" contourW="12700" prstMaterial="legacyWireframe">
            <a:extrusionClr>
              <a:schemeClr val="bg1"/>
            </a:extrusionClr>
            <a:contourClr>
              <a:srgbClr val="FF0000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4654841" y="27862266"/>
            <a:ext cx="3311006" cy="587817"/>
            <a:chOff x="4713642" y="21590598"/>
            <a:chExt cx="3311006" cy="587817"/>
          </a:xfrm>
          <a:scene3d>
            <a:camera prst="orthographicFront"/>
            <a:lightRig rig="sunrise" dir="t"/>
          </a:scene3d>
        </p:grpSpPr>
        <p:cxnSp>
          <p:nvCxnSpPr>
            <p:cNvPr id="255" name="Straight Connector 254"/>
            <p:cNvCxnSpPr/>
            <p:nvPr/>
          </p:nvCxnSpPr>
          <p:spPr bwMode="auto">
            <a:xfrm>
              <a:off x="4981903" y="21866772"/>
              <a:ext cx="304274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sp3d prstMaterial="dkEdge"/>
          </p:spPr>
        </p:cxnSp>
        <p:cxnSp>
          <p:nvCxnSpPr>
            <p:cNvPr id="256" name="Straight Connector 255"/>
            <p:cNvCxnSpPr/>
            <p:nvPr/>
          </p:nvCxnSpPr>
          <p:spPr bwMode="auto">
            <a:xfrm>
              <a:off x="4976648" y="22176827"/>
              <a:ext cx="304274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sp3d prstMaterial="dkEdge"/>
          </p:spPr>
        </p:cxnSp>
        <p:cxnSp>
          <p:nvCxnSpPr>
            <p:cNvPr id="259" name="Straight Connector 258"/>
            <p:cNvCxnSpPr/>
            <p:nvPr/>
          </p:nvCxnSpPr>
          <p:spPr bwMode="auto">
            <a:xfrm rot="16200000" flipV="1">
              <a:off x="4717229" y="21595976"/>
              <a:ext cx="279698" cy="26894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sp3d prstMaterial="dkEdge"/>
          </p:spPr>
        </p:cxnSp>
        <p:cxnSp>
          <p:nvCxnSpPr>
            <p:cNvPr id="260" name="Straight Connector 259"/>
            <p:cNvCxnSpPr/>
            <p:nvPr/>
          </p:nvCxnSpPr>
          <p:spPr bwMode="auto">
            <a:xfrm rot="16200000" flipV="1">
              <a:off x="4708264" y="21898984"/>
              <a:ext cx="279698" cy="26894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sp3d prstMaterial="dkEdge"/>
          </p:spPr>
        </p:cxnSp>
      </p:grpSp>
      <p:cxnSp>
        <p:nvCxnSpPr>
          <p:cNvPr id="266" name="Straight Arrow Connector 265"/>
          <p:cNvCxnSpPr/>
          <p:nvPr/>
        </p:nvCxnSpPr>
        <p:spPr bwMode="auto">
          <a:xfrm rot="5400000" flipH="1" flipV="1">
            <a:off x="7960241" y="28034389"/>
            <a:ext cx="19363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7" name="TextBox 266"/>
          <p:cNvSpPr txBox="1"/>
          <p:nvPr/>
        </p:nvSpPr>
        <p:spPr>
          <a:xfrm>
            <a:off x="8146231" y="2775972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0.5mm</a:t>
            </a:r>
            <a:endParaRPr lang="en-US" sz="2400" dirty="0">
              <a:latin typeface="Helvetica"/>
            </a:endParaRPr>
          </a:p>
        </p:txBody>
      </p:sp>
      <p:sp>
        <p:nvSpPr>
          <p:cNvPr id="174" name="Text Box 15"/>
          <p:cNvSpPr txBox="1">
            <a:spLocks noChangeArrowheads="1"/>
          </p:cNvSpPr>
          <p:nvPr/>
        </p:nvSpPr>
        <p:spPr bwMode="auto">
          <a:xfrm>
            <a:off x="29749247" y="6549311"/>
            <a:ext cx="13178239" cy="49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defTabSz="4389438"/>
            <a:r>
              <a:rPr lang="en-US" sz="2700" b="1" i="1" dirty="0" smtClean="0">
                <a:solidFill>
                  <a:srgbClr val="7030A0"/>
                </a:solidFill>
                <a:latin typeface="Helvetica"/>
              </a:rPr>
              <a:t>2. Opening Angle Analysis	</a:t>
            </a:r>
            <a:endParaRPr lang="en-US" sz="2700" b="1" dirty="0">
              <a:solidFill>
                <a:srgbClr val="7030A0"/>
              </a:solidFill>
              <a:latin typeface="Helvetica"/>
            </a:endParaRPr>
          </a:p>
        </p:txBody>
      </p:sp>
      <p:graphicFrame>
        <p:nvGraphicFramePr>
          <p:cNvPr id="206" name="Table 205"/>
          <p:cNvGraphicFramePr>
            <a:graphicFrameLocks noGrp="1"/>
          </p:cNvGraphicFramePr>
          <p:nvPr/>
        </p:nvGraphicFramePr>
        <p:xfrm>
          <a:off x="30566512" y="7720605"/>
          <a:ext cx="4813466" cy="449283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06733"/>
                <a:gridCol w="2406733"/>
              </a:tblGrid>
              <a:tr h="2246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7" name="Picture 206" descr="DSC_1127.JPG"/>
          <p:cNvPicPr>
            <a:picLocks noChangeAspect="1"/>
          </p:cNvPicPr>
          <p:nvPr/>
        </p:nvPicPr>
        <p:blipFill>
          <a:blip r:embed="rId11" cstate="print"/>
          <a:srcRect l="35515" t="23928" r="40027" b="41071"/>
          <a:stretch>
            <a:fillRect/>
          </a:stretch>
        </p:blipFill>
        <p:spPr>
          <a:xfrm>
            <a:off x="30652259" y="7770725"/>
            <a:ext cx="2242457" cy="2133600"/>
          </a:xfrm>
          <a:prstGeom prst="rect">
            <a:avLst/>
          </a:prstGeom>
        </p:spPr>
      </p:pic>
      <p:pic>
        <p:nvPicPr>
          <p:cNvPr id="209" name="Picture 208" descr="DSC_1131.JPG"/>
          <p:cNvPicPr>
            <a:picLocks noChangeAspect="1"/>
          </p:cNvPicPr>
          <p:nvPr/>
        </p:nvPicPr>
        <p:blipFill>
          <a:blip r:embed="rId12" cstate="print"/>
          <a:srcRect l="34458" t="43769" r="40640" b="21484"/>
          <a:stretch>
            <a:fillRect/>
          </a:stretch>
        </p:blipFill>
        <p:spPr>
          <a:xfrm>
            <a:off x="30634507" y="10030264"/>
            <a:ext cx="2282986" cy="2118193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29864804" y="7990449"/>
            <a:ext cx="600164" cy="16740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Animal</a:t>
            </a:r>
            <a:r>
              <a:rPr lang="en-US" sz="2700" dirty="0" smtClean="0">
                <a:solidFill>
                  <a:srgbClr val="FF0000"/>
                </a:solidFill>
                <a:latin typeface="Helvetica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1</a:t>
            </a:r>
            <a:endParaRPr lang="en-US" sz="27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9918731" y="10030265"/>
            <a:ext cx="600164" cy="16435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Animal</a:t>
            </a:r>
            <a:r>
              <a:rPr lang="en-US" sz="2700" dirty="0" smtClean="0">
                <a:solidFill>
                  <a:srgbClr val="FF0000"/>
                </a:solidFill>
                <a:latin typeface="Helvetica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2</a:t>
            </a:r>
            <a:endParaRPr lang="en-US" sz="27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3644659" y="7201319"/>
            <a:ext cx="1099625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  <a:latin typeface="Helvetica"/>
              </a:rPr>
              <a:t>Inner</a:t>
            </a:r>
            <a:endParaRPr lang="en-US" sz="2700" b="1" dirty="0">
              <a:solidFill>
                <a:srgbClr val="0070C0"/>
              </a:solidFill>
              <a:latin typeface="Helvetic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1161376" y="7200986"/>
            <a:ext cx="1144172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00" b="1" dirty="0" smtClean="0">
                <a:solidFill>
                  <a:srgbClr val="00B0F0"/>
                </a:solidFill>
                <a:latin typeface="Helvetica"/>
              </a:rPr>
              <a:t>Outer</a:t>
            </a:r>
            <a:endParaRPr lang="en-US" sz="2700" b="1" dirty="0">
              <a:solidFill>
                <a:srgbClr val="00B0F0"/>
              </a:solidFill>
              <a:latin typeface="Helvetica"/>
            </a:endParaRPr>
          </a:p>
        </p:txBody>
      </p:sp>
      <p:pic>
        <p:nvPicPr>
          <p:cNvPr id="236" name="Picture 235" descr="5umblocks1.jpg"/>
          <p:cNvPicPr>
            <a:picLocks noChangeAspect="1"/>
          </p:cNvPicPr>
          <p:nvPr/>
        </p:nvPicPr>
        <p:blipFill>
          <a:blip r:embed="rId13"/>
          <a:srcRect t="-226" r="70415" b="26566"/>
          <a:stretch>
            <a:fillRect/>
          </a:stretch>
        </p:blipFill>
        <p:spPr>
          <a:xfrm>
            <a:off x="32237941" y="14794522"/>
            <a:ext cx="2254369" cy="4209691"/>
          </a:xfrm>
          <a:prstGeom prst="rect">
            <a:avLst/>
          </a:prstGeom>
        </p:spPr>
      </p:pic>
      <p:grpSp>
        <p:nvGrpSpPr>
          <p:cNvPr id="264" name="Group 263"/>
          <p:cNvGrpSpPr/>
          <p:nvPr/>
        </p:nvGrpSpPr>
        <p:grpSpPr>
          <a:xfrm>
            <a:off x="33196849" y="18521136"/>
            <a:ext cx="1295459" cy="464902"/>
            <a:chOff x="33313717" y="17235578"/>
            <a:chExt cx="1295459" cy="464902"/>
          </a:xfrm>
        </p:grpSpPr>
        <p:cxnSp>
          <p:nvCxnSpPr>
            <p:cNvPr id="257" name="Straight Connector 256"/>
            <p:cNvCxnSpPr/>
            <p:nvPr/>
          </p:nvCxnSpPr>
          <p:spPr bwMode="auto">
            <a:xfrm>
              <a:off x="33677522" y="17235578"/>
              <a:ext cx="655608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3" name="TextBox 262"/>
            <p:cNvSpPr txBox="1"/>
            <p:nvPr/>
          </p:nvSpPr>
          <p:spPr>
            <a:xfrm>
              <a:off x="33313717" y="17238815"/>
              <a:ext cx="1295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Helvetica"/>
                </a:rPr>
                <a:t>100 µm</a:t>
              </a:r>
              <a:endParaRPr lang="en-US" sz="2400" b="1" dirty="0">
                <a:solidFill>
                  <a:srgbClr val="00B0F0"/>
                </a:solidFill>
                <a:latin typeface="Helvetica"/>
              </a:endParaRPr>
            </a:p>
          </p:txBody>
        </p:sp>
      </p:grpSp>
      <p:pic>
        <p:nvPicPr>
          <p:cNvPr id="268" name="Picture 267" descr="5after10xs1.jpg"/>
          <p:cNvPicPr>
            <a:picLocks noChangeAspect="1"/>
          </p:cNvPicPr>
          <p:nvPr/>
        </p:nvPicPr>
        <p:blipFill>
          <a:blip r:embed="rId14"/>
          <a:srcRect l="27321" t="13358" r="43246" b="13584"/>
          <a:stretch>
            <a:fillRect/>
          </a:stretch>
        </p:blipFill>
        <p:spPr>
          <a:xfrm>
            <a:off x="35407860" y="14787334"/>
            <a:ext cx="2276504" cy="4237799"/>
          </a:xfrm>
          <a:prstGeom prst="rect">
            <a:avLst/>
          </a:prstGeom>
        </p:spPr>
      </p:pic>
      <p:grpSp>
        <p:nvGrpSpPr>
          <p:cNvPr id="273" name="Group 272"/>
          <p:cNvGrpSpPr/>
          <p:nvPr/>
        </p:nvGrpSpPr>
        <p:grpSpPr>
          <a:xfrm>
            <a:off x="36338014" y="18479441"/>
            <a:ext cx="1295459" cy="464902"/>
            <a:chOff x="33313717" y="17235578"/>
            <a:chExt cx="1295459" cy="464902"/>
          </a:xfrm>
        </p:grpSpPr>
        <p:cxnSp>
          <p:nvCxnSpPr>
            <p:cNvPr id="274" name="Straight Connector 273"/>
            <p:cNvCxnSpPr/>
            <p:nvPr/>
          </p:nvCxnSpPr>
          <p:spPr bwMode="auto">
            <a:xfrm>
              <a:off x="33677522" y="17235578"/>
              <a:ext cx="655608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5" name="TextBox 274"/>
            <p:cNvSpPr txBox="1"/>
            <p:nvPr/>
          </p:nvSpPr>
          <p:spPr>
            <a:xfrm>
              <a:off x="33313717" y="17238815"/>
              <a:ext cx="1295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Helvetica"/>
                </a:rPr>
                <a:t>100 µm</a:t>
              </a:r>
              <a:endParaRPr lang="en-US" sz="2400" b="1" dirty="0">
                <a:solidFill>
                  <a:srgbClr val="00B0F0"/>
                </a:solidFill>
                <a:latin typeface="Helvetica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30252110" y="14853195"/>
            <a:ext cx="19543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Superficial</a:t>
            </a:r>
            <a:endParaRPr lang="en-US" sz="2700" b="1" dirty="0">
              <a:latin typeface="Helvetica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6389902" y="31314207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Helvetica"/>
              </a:rPr>
              <a:t>Inner</a:t>
            </a:r>
            <a:endParaRPr lang="en-US" sz="1800" b="1" dirty="0">
              <a:latin typeface="Helvetica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1531237" y="31461624"/>
            <a:ext cx="8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Helvetica"/>
              </a:rPr>
              <a:t>Outer</a:t>
            </a:r>
            <a:endParaRPr lang="en-US" sz="1800" b="1" dirty="0">
              <a:latin typeface="Helvetica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37819397" y="7114954"/>
            <a:ext cx="1871278" cy="190721"/>
            <a:chOff x="41105568" y="10968585"/>
            <a:chExt cx="505953" cy="186907"/>
          </a:xfrm>
        </p:grpSpPr>
        <p:cxnSp>
          <p:nvCxnSpPr>
            <p:cNvPr id="201" name="Straight Connector 200"/>
            <p:cNvCxnSpPr/>
            <p:nvPr/>
          </p:nvCxnSpPr>
          <p:spPr bwMode="auto">
            <a:xfrm rot="5400000">
              <a:off x="41013657" y="11061292"/>
              <a:ext cx="185409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5400000">
              <a:off x="41515306" y="11061994"/>
              <a:ext cx="185409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41110076" y="10968585"/>
              <a:ext cx="50144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1" name="Group 210"/>
          <p:cNvGrpSpPr/>
          <p:nvPr/>
        </p:nvGrpSpPr>
        <p:grpSpPr>
          <a:xfrm>
            <a:off x="40874102" y="7134004"/>
            <a:ext cx="501445" cy="186907"/>
            <a:chOff x="41110076" y="10968585"/>
            <a:chExt cx="501445" cy="186907"/>
          </a:xfrm>
        </p:grpSpPr>
        <p:cxnSp>
          <p:nvCxnSpPr>
            <p:cNvPr id="226" name="Straight Connector 225"/>
            <p:cNvCxnSpPr/>
            <p:nvPr/>
          </p:nvCxnSpPr>
          <p:spPr bwMode="auto">
            <a:xfrm rot="5400000">
              <a:off x="41021585" y="11061291"/>
              <a:ext cx="185409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 rot="5400000">
              <a:off x="41515306" y="11061994"/>
              <a:ext cx="185409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/>
            <p:cNvCxnSpPr/>
            <p:nvPr/>
          </p:nvCxnSpPr>
          <p:spPr bwMode="auto">
            <a:xfrm>
              <a:off x="41110076" y="10968585"/>
              <a:ext cx="50144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3" name="TextBox 292"/>
          <p:cNvSpPr txBox="1"/>
          <p:nvPr/>
        </p:nvSpPr>
        <p:spPr>
          <a:xfrm>
            <a:off x="3444394" y="11057499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Helvetica"/>
              </a:rPr>
              <a:t>[1]</a:t>
            </a:r>
            <a:endParaRPr lang="en-US" sz="2700" b="1" dirty="0">
              <a:solidFill>
                <a:srgbClr val="FF0000"/>
              </a:solidFill>
              <a:latin typeface="Helvetica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33044102" y="7779433"/>
            <a:ext cx="2253941" cy="2129677"/>
            <a:chOff x="33368566" y="7779433"/>
            <a:chExt cx="2253941" cy="2129677"/>
          </a:xfrm>
        </p:grpSpPr>
        <p:pic>
          <p:nvPicPr>
            <p:cNvPr id="208" name="Picture 207" descr="DSC_1128.JPG"/>
            <p:cNvPicPr>
              <a:picLocks noChangeAspect="1"/>
            </p:cNvPicPr>
            <p:nvPr/>
          </p:nvPicPr>
          <p:blipFill>
            <a:blip r:embed="rId15" cstate="print"/>
            <a:srcRect l="39106" t="31539" r="36344" b="33614"/>
            <a:stretch>
              <a:fillRect/>
            </a:stretch>
          </p:blipFill>
          <p:spPr>
            <a:xfrm>
              <a:off x="33368566" y="7779433"/>
              <a:ext cx="2250831" cy="2124222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97" name="Picture 296" descr="DSC_1128.JPG"/>
            <p:cNvPicPr>
              <a:picLocks noChangeAspect="1"/>
            </p:cNvPicPr>
            <p:nvPr/>
          </p:nvPicPr>
          <p:blipFill>
            <a:blip r:embed="rId15" cstate="print"/>
            <a:srcRect l="39106" t="31539" r="36344" b="58984"/>
            <a:stretch>
              <a:fillRect/>
            </a:stretch>
          </p:blipFill>
          <p:spPr>
            <a:xfrm>
              <a:off x="33371676" y="9331425"/>
              <a:ext cx="2250831" cy="57768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sp>
        <p:nvSpPr>
          <p:cNvPr id="300" name="TextBox 299"/>
          <p:cNvSpPr txBox="1"/>
          <p:nvPr/>
        </p:nvSpPr>
        <p:spPr>
          <a:xfrm>
            <a:off x="38533588" y="6684135"/>
            <a:ext cx="4924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Wingdings 2" pitchFamily="18" charset="2"/>
                <a:sym typeface="Wingdings 2"/>
              </a:rPr>
              <a:t></a:t>
            </a:r>
            <a:endParaRPr lang="en-US" sz="2700" dirty="0">
              <a:latin typeface="Wingdings 2" pitchFamily="18" charset="2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40875396" y="6714187"/>
            <a:ext cx="4924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latin typeface="Wingdings 2" pitchFamily="18" charset="2"/>
                <a:sym typeface="Wingdings 2"/>
              </a:rPr>
              <a:t></a:t>
            </a:r>
            <a:endParaRPr lang="en-US" sz="2700" dirty="0">
              <a:latin typeface="Wingdings 2" pitchFamily="18" charset="2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30770270" y="18404115"/>
            <a:ext cx="12811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Middle</a:t>
            </a:r>
            <a:endParaRPr lang="en-US" sz="2700" b="1" dirty="0">
              <a:latin typeface="Helvetica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31867550" y="18937514"/>
            <a:ext cx="304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Helvetica"/>
              </a:rPr>
              <a:t>Articular</a:t>
            </a:r>
            <a:r>
              <a:rPr lang="en-US" sz="2700" b="1" dirty="0" smtClean="0">
                <a:latin typeface="Helvetica"/>
              </a:rPr>
              <a:t> Surface</a:t>
            </a:r>
          </a:p>
          <a:p>
            <a:pPr algn="ctr"/>
            <a:r>
              <a:rPr lang="en-US" sz="2700" b="1" dirty="0" smtClean="0">
                <a:latin typeface="Helvetica"/>
              </a:rPr>
              <a:t> Control</a:t>
            </a:r>
            <a:endParaRPr lang="en-US" sz="2700" b="1" dirty="0">
              <a:latin typeface="Helvetica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35951870" y="19044195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Helvetica"/>
              </a:rPr>
              <a:t>Day 0</a:t>
            </a:r>
            <a:endParaRPr lang="en-US" sz="2700" b="1" dirty="0">
              <a:latin typeface="Helvetica"/>
            </a:endParaRPr>
          </a:p>
        </p:txBody>
      </p:sp>
      <p:cxnSp>
        <p:nvCxnSpPr>
          <p:cNvPr id="254" name="Straight Arrow Connector 253"/>
          <p:cNvCxnSpPr/>
          <p:nvPr/>
        </p:nvCxnSpPr>
        <p:spPr bwMode="auto">
          <a:xfrm flipV="1">
            <a:off x="3303037" y="7895286"/>
            <a:ext cx="1138334" cy="1707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8" name="Straight Arrow Connector 257"/>
          <p:cNvCxnSpPr/>
          <p:nvPr/>
        </p:nvCxnSpPr>
        <p:spPr bwMode="auto">
          <a:xfrm>
            <a:off x="3065929" y="8780929"/>
            <a:ext cx="1882589" cy="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2" name="Straight Arrow Connector 271"/>
          <p:cNvCxnSpPr/>
          <p:nvPr/>
        </p:nvCxnSpPr>
        <p:spPr bwMode="auto">
          <a:xfrm flipV="1">
            <a:off x="2823882" y="9242006"/>
            <a:ext cx="2124453" cy="957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9" name="Straight Arrow Connector 278"/>
          <p:cNvCxnSpPr/>
          <p:nvPr/>
        </p:nvCxnSpPr>
        <p:spPr bwMode="auto">
          <a:xfrm>
            <a:off x="2327564" y="10937174"/>
            <a:ext cx="2702510" cy="1711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5517541" y="9087665"/>
            <a:ext cx="587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i="1" dirty="0" smtClean="0">
                <a:solidFill>
                  <a:srgbClr val="ED03D1"/>
                </a:solidFill>
                <a:latin typeface="Helvetica"/>
              </a:rPr>
              <a:t>	II. Bent Samples</a:t>
            </a:r>
            <a:endParaRPr lang="en-US" sz="2800" dirty="0">
              <a:solidFill>
                <a:srgbClr val="ED03D1"/>
              </a:solidFill>
              <a:latin typeface="Helvetic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9842285" y="8261071"/>
            <a:ext cx="38878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Helvetica"/>
              </a:rPr>
              <a:t>DMEM+ 20% FBS</a:t>
            </a:r>
          </a:p>
          <a:p>
            <a:pPr algn="ctr"/>
            <a:r>
              <a:rPr lang="en-US" sz="2700" dirty="0" smtClean="0">
                <a:latin typeface="Helvetica"/>
              </a:rPr>
              <a:t>100 </a:t>
            </a:r>
            <a:r>
              <a:rPr lang="en-US" sz="2800" dirty="0" smtClean="0">
                <a:latin typeface="Helvetica"/>
              </a:rPr>
              <a:t>µ</a:t>
            </a:r>
            <a:r>
              <a:rPr lang="en-US" sz="2700" dirty="0" smtClean="0">
                <a:latin typeface="Helvetica"/>
              </a:rPr>
              <a:t>g/ml </a:t>
            </a:r>
            <a:r>
              <a:rPr lang="en-US" sz="2700" dirty="0" err="1" smtClean="0">
                <a:latin typeface="Helvetica"/>
              </a:rPr>
              <a:t>ascorbate</a:t>
            </a:r>
            <a:endParaRPr lang="en-US" sz="2700" dirty="0">
              <a:latin typeface="Helvetica"/>
            </a:endParaRPr>
          </a:p>
        </p:txBody>
      </p:sp>
      <p:sp>
        <p:nvSpPr>
          <p:cNvPr id="177" name="Right Arrow 176"/>
          <p:cNvSpPr/>
          <p:nvPr/>
        </p:nvSpPr>
        <p:spPr bwMode="auto">
          <a:xfrm>
            <a:off x="20521978" y="8003538"/>
            <a:ext cx="2590301" cy="2926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1255224" y="7448687"/>
            <a:ext cx="12041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Helvetica"/>
              </a:rPr>
              <a:t>6 days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4408013" y="7967139"/>
            <a:ext cx="2893402" cy="293974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sunrise" dir="t">
              <a:rot lat="0" lon="0" rev="10800000"/>
            </a:lightRig>
          </a:scene3d>
          <a:sp3d extrusionH="889000" prstMaterial="dkEdge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16598043" y="7988164"/>
            <a:ext cx="2893402" cy="293974"/>
          </a:xfrm>
          <a:prstGeom prst="rect">
            <a:avLst/>
          </a:prstGeom>
          <a:solidFill>
            <a:schemeClr val="bg1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bliqueTopLeft"/>
            <a:lightRig rig="sunrise" dir="t">
              <a:rot lat="0" lon="0" rev="10800000"/>
            </a:lightRig>
          </a:scene3d>
          <a:sp3d extrusionH="889000" prstMaterial="dkEdge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pic>
        <p:nvPicPr>
          <p:cNvPr id="288" name="Picture 287" descr="DSC_1132rotate.jpg"/>
          <p:cNvPicPr>
            <a:picLocks noChangeAspect="1"/>
          </p:cNvPicPr>
          <p:nvPr/>
        </p:nvPicPr>
        <p:blipFill>
          <a:blip r:embed="rId16" cstate="print"/>
          <a:srcRect l="38970" t="42549" r="43320" b="41574"/>
          <a:stretch>
            <a:fillRect/>
          </a:stretch>
        </p:blipFill>
        <p:spPr>
          <a:xfrm>
            <a:off x="33041804" y="10021078"/>
            <a:ext cx="2258010" cy="2127379"/>
          </a:xfrm>
          <a:prstGeom prst="rect">
            <a:avLst/>
          </a:prstGeom>
        </p:spPr>
      </p:pic>
      <p:sp>
        <p:nvSpPr>
          <p:cNvPr id="335" name="Text Box 15"/>
          <p:cNvSpPr txBox="1">
            <a:spLocks noChangeArrowheads="1"/>
          </p:cNvSpPr>
          <p:nvPr/>
        </p:nvSpPr>
        <p:spPr bwMode="auto">
          <a:xfrm>
            <a:off x="880350" y="23903786"/>
            <a:ext cx="13425585" cy="26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373" tIns="39187" rIns="78373" bIns="39187">
            <a:spAutoFit/>
          </a:bodyPr>
          <a:lstStyle/>
          <a:p>
            <a:pPr algn="ctr" defTabSz="4389438">
              <a:spcBef>
                <a:spcPts val="600"/>
              </a:spcBef>
            </a:pPr>
            <a:r>
              <a:rPr lang="en-US" sz="3600" b="1" dirty="0" smtClean="0">
                <a:solidFill>
                  <a:srgbClr val="333399"/>
                </a:solidFill>
                <a:latin typeface="Helvetica"/>
              </a:rPr>
              <a:t>OBJECTIVE</a:t>
            </a:r>
          </a:p>
          <a:p>
            <a:pPr marL="0" lvl="1" algn="just" defTabSz="43894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 smtClean="0">
                <a:latin typeface="Helvetica"/>
              </a:rPr>
              <a:t> </a:t>
            </a:r>
            <a:r>
              <a:rPr lang="en-US" sz="2700" b="1" dirty="0" smtClean="0">
                <a:latin typeface="Helvetica"/>
              </a:rPr>
              <a:t>Investigate whether non uniform residual stress arises from cartilage remodeling  during reshaping and whether it is related to GAG distribution</a:t>
            </a:r>
          </a:p>
          <a:p>
            <a:pPr defTabSz="4389438">
              <a:spcBef>
                <a:spcPts val="600"/>
              </a:spcBef>
            </a:pPr>
            <a:endParaRPr lang="en-US" sz="2700" b="1" dirty="0">
              <a:latin typeface="Helvetica"/>
            </a:endParaRPr>
          </a:p>
          <a:p>
            <a:pPr algn="ctr" defTabSz="4389438">
              <a:spcBef>
                <a:spcPts val="600"/>
              </a:spcBef>
            </a:pPr>
            <a:r>
              <a:rPr lang="en-US" sz="3600" b="1" dirty="0">
                <a:solidFill>
                  <a:srgbClr val="333399"/>
                </a:solidFill>
                <a:latin typeface="Helvetica"/>
              </a:rPr>
              <a:t>METHODS </a:t>
            </a:r>
            <a:endParaRPr lang="en-US" sz="2700" b="1" dirty="0">
              <a:latin typeface="Helvetica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6705056" y="29470439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</a:rPr>
              <a:t>C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6684462" y="28869077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3366"/>
                </a:solidFill>
              </a:rPr>
              <a:t>B</a:t>
            </a:r>
            <a:endParaRPr lang="en-US" sz="2700" b="1" dirty="0">
              <a:solidFill>
                <a:srgbClr val="003366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6676225" y="28218288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A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91" name="Text Box 39"/>
          <p:cNvSpPr txBox="1">
            <a:spLocks noChangeArrowheads="1"/>
          </p:cNvSpPr>
          <p:nvPr/>
        </p:nvSpPr>
        <p:spPr bwMode="auto">
          <a:xfrm>
            <a:off x="2293308" y="19687604"/>
            <a:ext cx="954107" cy="5078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 b="1" dirty="0">
                <a:latin typeface="Helvetica"/>
              </a:rPr>
              <a:t>High</a:t>
            </a:r>
          </a:p>
        </p:txBody>
      </p:sp>
      <p:sp>
        <p:nvSpPr>
          <p:cNvPr id="392" name="Text Box 40"/>
          <p:cNvSpPr txBox="1">
            <a:spLocks noChangeArrowheads="1"/>
          </p:cNvSpPr>
          <p:nvPr/>
        </p:nvSpPr>
        <p:spPr bwMode="auto">
          <a:xfrm>
            <a:off x="2089895" y="22379524"/>
            <a:ext cx="1377300" cy="5078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700" b="1" dirty="0">
                <a:latin typeface="Helvetica"/>
              </a:rPr>
              <a:t>Normal</a:t>
            </a:r>
          </a:p>
        </p:txBody>
      </p:sp>
      <p:sp>
        <p:nvSpPr>
          <p:cNvPr id="411" name="Rectangle 410"/>
          <p:cNvSpPr/>
          <p:nvPr/>
        </p:nvSpPr>
        <p:spPr bwMode="auto">
          <a:xfrm>
            <a:off x="6008743" y="21232093"/>
            <a:ext cx="2893402" cy="293974"/>
          </a:xfrm>
          <a:prstGeom prst="rect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sunrise" dir="t">
              <a:rot lat="0" lon="0" rev="10800000"/>
            </a:lightRig>
          </a:scene3d>
          <a:sp3d prstMaterial="dkEdge">
            <a:extrusionClr>
              <a:schemeClr val="bg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6879394" y="18905968"/>
            <a:ext cx="10887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u="sng" dirty="0" smtClean="0">
                <a:latin typeface="Helvetica"/>
              </a:rPr>
              <a:t>Initial</a:t>
            </a:r>
            <a:endParaRPr lang="en-US" sz="2700" b="1" u="sng" dirty="0">
              <a:latin typeface="Helvetica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16149161" y="13029866"/>
            <a:ext cx="3477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Helvetica"/>
              </a:rPr>
              <a:t>1. GAG distribution</a:t>
            </a:r>
          </a:p>
          <a:p>
            <a:r>
              <a:rPr lang="en-US" sz="2800" b="1" i="1" dirty="0" smtClean="0">
                <a:solidFill>
                  <a:srgbClr val="0070C0"/>
                </a:solidFill>
                <a:latin typeface="Helvetica"/>
              </a:rPr>
              <a:t>	Analysis</a:t>
            </a:r>
            <a:endParaRPr lang="en-US" sz="2800" dirty="0">
              <a:solidFill>
                <a:srgbClr val="0070C0"/>
              </a:solidFill>
              <a:latin typeface="Helvetica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11192787" y="18905968"/>
            <a:ext cx="18389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u="sng" dirty="0" smtClean="0">
                <a:latin typeface="Helvetica"/>
              </a:rPr>
              <a:t>Reshaped</a:t>
            </a:r>
            <a:endParaRPr lang="en-US" sz="2700" b="1" u="sng" dirty="0">
              <a:latin typeface="Helvetica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35868078" y="7993625"/>
            <a:ext cx="461665" cy="27084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b="1" dirty="0" smtClean="0"/>
              <a:t>Angle changes (degree)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  <p:bldP spid="392" grpId="0"/>
    </p:bldLst>
  </p:timing>
</p:sld>
</file>

<file path=ppt/theme/theme1.xml><?xml version="1.0" encoding="utf-8"?>
<a:theme xmlns:a="http://schemas.openxmlformats.org/drawingml/2006/main" name="PPTpostertemplate070405">
  <a:themeElements>
    <a:clrScheme name="PPTpostertemplate0503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postertemplate0503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bliqueTopLeft"/>
          <a:lightRig rig="threePt" dir="t"/>
        </a:scene3d>
        <a:sp3d extrusionH="762000"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postertemplate0503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postertemplate0503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postertemplate0503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postertemplate0503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postertemplate0503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postertemplate0503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postertemplate0503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11535</TotalTime>
  <Words>713</Words>
  <Application>Microsoft PowerPoint</Application>
  <PresentationFormat>Custom</PresentationFormat>
  <Paragraphs>156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PPTpostertemplate070405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 Nguyen</dc:creator>
  <cp:lastModifiedBy>Man Nguyen</cp:lastModifiedBy>
  <cp:revision>64</cp:revision>
  <dcterms:created xsi:type="dcterms:W3CDTF">2007-08-29T21:15:20Z</dcterms:created>
  <dcterms:modified xsi:type="dcterms:W3CDTF">2007-09-12T17:41:06Z</dcterms:modified>
</cp:coreProperties>
</file>